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7"/>
  </p:notesMasterIdLst>
  <p:sldIdLst>
    <p:sldId id="256" r:id="rId2"/>
    <p:sldId id="257" r:id="rId3"/>
    <p:sldId id="264" r:id="rId4"/>
    <p:sldId id="261" r:id="rId5"/>
    <p:sldId id="265" r:id="rId6"/>
    <p:sldId id="262" r:id="rId7"/>
    <p:sldId id="266" r:id="rId8"/>
    <p:sldId id="297" r:id="rId9"/>
    <p:sldId id="298" r:id="rId10"/>
    <p:sldId id="299" r:id="rId11"/>
    <p:sldId id="300" r:id="rId12"/>
    <p:sldId id="263" r:id="rId13"/>
    <p:sldId id="259" r:id="rId14"/>
    <p:sldId id="276" r:id="rId15"/>
    <p:sldId id="269" r:id="rId16"/>
    <p:sldId id="277" r:id="rId17"/>
    <p:sldId id="306" r:id="rId18"/>
    <p:sldId id="302" r:id="rId19"/>
    <p:sldId id="304" r:id="rId20"/>
    <p:sldId id="303" r:id="rId21"/>
    <p:sldId id="305" r:id="rId22"/>
    <p:sldId id="260" r:id="rId23"/>
    <p:sldId id="267" r:id="rId24"/>
    <p:sldId id="301" r:id="rId25"/>
    <p:sldId id="308" r:id="rId26"/>
    <p:sldId id="294" r:id="rId27"/>
    <p:sldId id="293" r:id="rId28"/>
    <p:sldId id="311" r:id="rId29"/>
    <p:sldId id="312" r:id="rId30"/>
    <p:sldId id="309" r:id="rId31"/>
    <p:sldId id="290" r:id="rId32"/>
    <p:sldId id="287" r:id="rId33"/>
    <p:sldId id="288" r:id="rId34"/>
    <p:sldId id="307" r:id="rId35"/>
    <p:sldId id="33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351" r:id="rId52"/>
    <p:sldId id="279" r:id="rId53"/>
    <p:sldId id="280" r:id="rId54"/>
    <p:sldId id="292" r:id="rId55"/>
    <p:sldId id="329" r:id="rId56"/>
    <p:sldId id="336" r:id="rId57"/>
    <p:sldId id="338" r:id="rId58"/>
    <p:sldId id="339" r:id="rId59"/>
    <p:sldId id="340" r:id="rId60"/>
    <p:sldId id="281" r:id="rId61"/>
    <p:sldId id="317" r:id="rId62"/>
    <p:sldId id="282" r:id="rId63"/>
    <p:sldId id="319" r:id="rId64"/>
    <p:sldId id="283" r:id="rId65"/>
    <p:sldId id="324" r:id="rId66"/>
    <p:sldId id="353" r:id="rId67"/>
    <p:sldId id="354" r:id="rId68"/>
    <p:sldId id="284" r:id="rId69"/>
    <p:sldId id="347" r:id="rId70"/>
    <p:sldId id="285" r:id="rId71"/>
    <p:sldId id="321" r:id="rId72"/>
    <p:sldId id="343" r:id="rId73"/>
    <p:sldId id="322" r:id="rId74"/>
    <p:sldId id="286" r:id="rId75"/>
    <p:sldId id="330" r:id="rId76"/>
    <p:sldId id="348" r:id="rId77"/>
    <p:sldId id="332" r:id="rId78"/>
    <p:sldId id="349" r:id="rId79"/>
    <p:sldId id="350" r:id="rId80"/>
    <p:sldId id="341" r:id="rId81"/>
    <p:sldId id="342" r:id="rId82"/>
    <p:sldId id="335" r:id="rId83"/>
    <p:sldId id="352" r:id="rId84"/>
    <p:sldId id="268" r:id="rId85"/>
    <p:sldId id="31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75168" autoAdjust="0"/>
  </p:normalViewPr>
  <p:slideViewPr>
    <p:cSldViewPr snapToGrid="0">
      <p:cViewPr varScale="1">
        <p:scale>
          <a:sx n="75" d="100"/>
          <a:sy n="75" d="100"/>
        </p:scale>
        <p:origin x="1260"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328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a:t>
            </a:fld>
            <a:endParaRPr lang="en-US"/>
          </a:p>
        </p:txBody>
      </p:sp>
    </p:spTree>
    <p:extLst>
      <p:ext uri="{BB962C8B-B14F-4D97-AF65-F5344CB8AC3E}">
        <p14:creationId xmlns:p14="http://schemas.microsoft.com/office/powerpoint/2010/main" val="136398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 regardless of cancer status.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include both daily hassles and major life events</a:t>
            </a:r>
            <a:r>
              <a:rPr lang="en-US" baseline="0" dirty="0" smtClean="0"/>
              <a:t> </a:t>
            </a:r>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218023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204394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This is in line with what was found in </a:t>
            </a:r>
            <a:r>
              <a:rPr lang="en-US" dirty="0" err="1" smtClean="0"/>
              <a:t>Legget</a:t>
            </a:r>
            <a:r>
              <a:rPr lang="en-US" dirty="0" smtClean="0"/>
              <a:t> et al.’s study</a:t>
            </a:r>
          </a:p>
          <a:p>
            <a:endParaRPr lang="en-US" dirty="0" smtClean="0"/>
          </a:p>
          <a:p>
            <a:r>
              <a:rPr lang="en-US" sz="1200" dirty="0" smtClean="0"/>
              <a:t>They also found an association between higher GPAs and strength training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highlighted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Also, even subtle changes in sleep has been seen to affect performance.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a:t>
            </a:fld>
            <a:endParaRPr lang="en-US"/>
          </a:p>
        </p:txBody>
      </p:sp>
    </p:spTree>
    <p:extLst>
      <p:ext uri="{BB962C8B-B14F-4D97-AF65-F5344CB8AC3E}">
        <p14:creationId xmlns:p14="http://schemas.microsoft.com/office/powerpoint/2010/main" val="4336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They found that sleep quality and frequency of getting enough sleep were significant predictors of school marks.  No association between</a:t>
            </a:r>
            <a:r>
              <a:rPr lang="en-US" sz="1200" baseline="0" dirty="0" smtClean="0"/>
              <a:t> exercise and GPA was found.</a:t>
            </a:r>
            <a:endParaRPr lang="en-US" sz="1200" dirty="0" smtClean="0"/>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977908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28</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364826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33</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118625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a:t>
            </a:fld>
            <a:endParaRPr lang="en-US"/>
          </a:p>
        </p:txBody>
      </p:sp>
    </p:spTree>
    <p:extLst>
      <p:ext uri="{BB962C8B-B14F-4D97-AF65-F5344CB8AC3E}">
        <p14:creationId xmlns:p14="http://schemas.microsoft.com/office/powerpoint/2010/main" val="3096848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ABCs of SLEEPING</a:t>
            </a:r>
            <a:r>
              <a:rPr lang="en-US" baseline="0" dirty="0" smtClean="0"/>
              <a:t> is research on sleep behavior recommendations.   Those recommendations that overlap with measures for older age groups include consistent sleep schedules and limiting electronics.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35</a:t>
            </a:fld>
            <a:endParaRPr lang="en-US"/>
          </a:p>
        </p:txBody>
      </p:sp>
    </p:spTree>
    <p:extLst>
      <p:ext uri="{BB962C8B-B14F-4D97-AF65-F5344CB8AC3E}">
        <p14:creationId xmlns:p14="http://schemas.microsoft.com/office/powerpoint/2010/main" val="301979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36</a:t>
            </a:fld>
            <a:endParaRPr lang="en-US"/>
          </a:p>
        </p:txBody>
      </p:sp>
    </p:spTree>
    <p:extLst>
      <p:ext uri="{BB962C8B-B14F-4D97-AF65-F5344CB8AC3E}">
        <p14:creationId xmlns:p14="http://schemas.microsoft.com/office/powerpoint/2010/main" val="1467625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Trockel</a:t>
            </a:r>
            <a:r>
              <a:rPr lang="en-US" baseline="0" dirty="0" smtClean="0"/>
              <a:t> </a:t>
            </a:r>
            <a:r>
              <a:rPr lang="en-US" baseline="0" dirty="0" smtClean="0"/>
              <a:t>and colleagues </a:t>
            </a:r>
            <a:r>
              <a:rPr lang="en-US" baseline="0" dirty="0" smtClean="0"/>
              <a:t>found not only </a:t>
            </a:r>
            <a:r>
              <a:rPr lang="en-US" baseline="0" dirty="0" smtClean="0"/>
              <a:t>an association between sleep habits and academic performance but also exercise and academic performance.  Exercise may be a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38</a:t>
            </a:fld>
            <a:endParaRPr lang="en-US"/>
          </a:p>
        </p:txBody>
      </p:sp>
    </p:spTree>
    <p:extLst>
      <p:ext uri="{BB962C8B-B14F-4D97-AF65-F5344CB8AC3E}">
        <p14:creationId xmlns:p14="http://schemas.microsoft.com/office/powerpoint/2010/main" val="1121967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Although they (</a:t>
            </a:r>
            <a:r>
              <a:rPr lang="en-US" dirty="0" err="1" smtClean="0"/>
              <a:t>Rasberry</a:t>
            </a:r>
            <a:r>
              <a:rPr lang="en-US" dirty="0" smtClean="0"/>
              <a:t>) found a somewhat comparable number of studies reflecting no changes in academic performance as a result of physical activity, subsequent research by Singh and colleagues indicates a positive relationship between activity and academic performance.</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Not all types and amounts of exercise provide the same benefits.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Exercise shows a threshold effect (or cutoff level) at which benefits are established (Coe et al., 2006;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 Pontifex et al., 2009).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meta-analysis determined that the greatest benefit on cognitive outcomes and achievement comes from engaging in physical activity at least three times per week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Additionally, multiple studies have highlighted that exercise in the form of high intensity aerobic activity is superior to less vigorous activities such as flexibility or strength training</a:t>
            </a: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43276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a:p>
            <a:endParaRPr lang="en-US" dirty="0" smtClean="0"/>
          </a:p>
          <a:p>
            <a:endParaRPr lang="en-US" dirty="0" smtClean="0"/>
          </a:p>
          <a:p>
            <a:r>
              <a:rPr lang="en-US" dirty="0" smtClean="0"/>
              <a:t>Results </a:t>
            </a:r>
            <a:r>
              <a:rPr lang="en-US" dirty="0"/>
              <a:t>from this investigation highlight the potential utility of addressing academic engagement from both the macro (institutionally based) and micro (student focused) level.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would be lower in undergraduate students who experience reduced levels of healthy sleep hygiene practices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1192507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48</a:t>
            </a:fld>
            <a:endParaRPr lang="en-US"/>
          </a:p>
        </p:txBody>
      </p:sp>
    </p:spTree>
    <p:extLst>
      <p:ext uri="{BB962C8B-B14F-4D97-AF65-F5344CB8AC3E}">
        <p14:creationId xmlns:p14="http://schemas.microsoft.com/office/powerpoint/2010/main" val="3363596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49</a:t>
            </a:fld>
            <a:endParaRPr lang="en-US"/>
          </a:p>
        </p:txBody>
      </p:sp>
    </p:spTree>
    <p:extLst>
      <p:ext uri="{BB962C8B-B14F-4D97-AF65-F5344CB8AC3E}">
        <p14:creationId xmlns:p14="http://schemas.microsoft.com/office/powerpoint/2010/main" val="382564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51</a:t>
            </a:fld>
            <a:endParaRPr lang="en-US"/>
          </a:p>
        </p:txBody>
      </p:sp>
    </p:spTree>
    <p:extLst>
      <p:ext uri="{BB962C8B-B14F-4D97-AF65-F5344CB8AC3E}">
        <p14:creationId xmlns:p14="http://schemas.microsoft.com/office/powerpoint/2010/main" val="1867862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3029281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171450" indent="-171450">
              <a:buFont typeface="Arial" charset="0"/>
              <a:buChar char="•"/>
            </a:pPr>
            <a:r>
              <a:rPr lang="en-US" sz="1200" kern="1200" dirty="0" smtClean="0">
                <a:solidFill>
                  <a:schemeClr val="tx1"/>
                </a:solidFill>
                <a:effectLst/>
                <a:latin typeface="+mn-lt"/>
                <a:ea typeface="+mn-ea"/>
                <a:cs typeface="+mn-cs"/>
              </a:rPr>
              <a:t>showed adequate test-retest reliability and split-half reliability. Since this questionnaire measures binary variables the internal consistency was measured with the </a:t>
            </a:r>
            <a:r>
              <a:rPr lang="en-US" sz="1200" kern="1200" dirty="0" err="1" smtClean="0">
                <a:solidFill>
                  <a:schemeClr val="tx1"/>
                </a:solidFill>
                <a:effectLst/>
                <a:latin typeface="+mn-lt"/>
                <a:ea typeface="+mn-ea"/>
                <a:cs typeface="+mn-cs"/>
              </a:rPr>
              <a:t>Kuder</a:t>
            </a:r>
            <a:r>
              <a:rPr lang="en-US" sz="1200" kern="1200" dirty="0" smtClean="0">
                <a:solidFill>
                  <a:schemeClr val="tx1"/>
                </a:solidFill>
                <a:effectLst/>
                <a:latin typeface="+mn-lt"/>
                <a:ea typeface="+mn-ea"/>
                <a:cs typeface="+mn-cs"/>
              </a:rPr>
              <a:t>-Richardson 21 (KR-21) measure versus Cronbach’s Alpha, showing satisfactory internal consistency (KR-21 = .80).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original coding found on the stress factor (i.e. 1=occurrence of the stressor and 2=NO occurrence of the stressor) was changed in this study to 0=NO occurrence of the stressor, so that the total stress amount reflected the total number of stressors.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 order to enhance interpretability in this study the scores were reversed: high scores in this study indicate more adaptive sleep hygiene practices. </a:t>
            </a:r>
          </a:p>
          <a:p>
            <a:pPr marL="171450" lvl="0" indent="-171450">
              <a:buFont typeface="Arial" charset="0"/>
              <a:buChar char="•"/>
            </a:pPr>
            <a:r>
              <a:rPr lang="en-US" sz="1200" kern="1200" dirty="0" smtClean="0">
                <a:solidFill>
                  <a:schemeClr val="tx1"/>
                </a:solidFill>
                <a:effectLst/>
                <a:latin typeface="+mn-lt"/>
                <a:ea typeface="+mn-ea"/>
                <a:cs typeface="+mn-cs"/>
              </a:rPr>
              <a:t> satisfactory validity and reliability, including good test-retest reliability (r = .71, p &lt; .001), internal consistency, and construct validity</a:t>
            </a:r>
            <a:endParaRPr lang="en-US" dirty="0" smtClean="0">
              <a:effectLst/>
            </a:endParaRP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respondent #33 was removed from the data set before inferential testing because this case appeared to be a significant outlier as it exhibited large Cook’s distance estimate values in multiple analyses (Demographic information for the removed participant indicate a white, female senior between the ages of 20-21 who may have engaged in random responding to study items. )  </a:t>
            </a:r>
          </a:p>
          <a:p>
            <a:pPr marL="171450" indent="-171450">
              <a:buFont typeface="Arial" panose="020B0604020202020204" pitchFamily="34" charset="0"/>
              <a:buChar char="•"/>
            </a:pPr>
            <a:endParaRPr lang="en-US" dirty="0" smtClean="0"/>
          </a:p>
          <a:p>
            <a:endParaRPr lang="en-US" dirty="0" smtClean="0"/>
          </a:p>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a:t>
            </a:fld>
            <a:endParaRPr lang="en-US"/>
          </a:p>
        </p:txBody>
      </p:sp>
    </p:spTree>
    <p:extLst>
      <p:ext uri="{BB962C8B-B14F-4D97-AF65-F5344CB8AC3E}">
        <p14:creationId xmlns:p14="http://schemas.microsoft.com/office/powerpoint/2010/main" val="2430534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A Bonferroni correction was applied to account for the multiple tests required to evaluate each sub-factor of Academic Engagement, and subsequent alpha inflation. Setting levels of significance to</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=.01 or lower would be equivalent to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=.05 or lower with the five academic engagements used in this study.  Therefore, a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-value &lt; 0.01 was considered significant for all analyses.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55</a:t>
            </a:fld>
            <a:endParaRPr lang="en-US"/>
          </a:p>
        </p:txBody>
      </p:sp>
    </p:spTree>
    <p:extLst>
      <p:ext uri="{BB962C8B-B14F-4D97-AF65-F5344CB8AC3E}">
        <p14:creationId xmlns:p14="http://schemas.microsoft.com/office/powerpoint/2010/main" val="3666309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Results of the CFA employed here show that the user model versus the baseline model have a Comparative Fit Index (CFI) = 0.826, a Tucker-Lewis Index (TLI) = 0.804, a Root Mean Square Error of Approximation (RMSEA) = 0.090 (90% Confidence Interval 0.081-0.098), and a Standardized Root Mean Square Residual (SRMR) = 0.088, which demonstrate limited if not poor fit (Matsunaga, 2010).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(”confirmatory factor analysis used to test a known theory in different cultures or different samples. For example, If you developed a new scale ıt is preferable to use exploratory factor analysis, ıf you used a scale already used in the literature and you know its factor structure you can use confirmatory factor analysis”)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587818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3092519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58</a:t>
            </a:fld>
            <a:endParaRPr lang="en-US"/>
          </a:p>
        </p:txBody>
      </p:sp>
    </p:spTree>
    <p:extLst>
      <p:ext uri="{BB962C8B-B14F-4D97-AF65-F5344CB8AC3E}">
        <p14:creationId xmlns:p14="http://schemas.microsoft.com/office/powerpoint/2010/main" val="681142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522469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(Don’t use: from proposal)</a:t>
            </a:r>
          </a:p>
          <a:p>
            <a:endParaRPr lang="en-US" dirty="0"/>
          </a:p>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  </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Stress:</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Significant</a:t>
            </a:r>
            <a:r>
              <a:rPr lang="en-US" sz="1200" kern="100" baseline="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correlation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between life stressors and the skills engagement factor of academic engagement.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skills factor involves engagement behaviors such as taking good notes, studying regularly, attending class regularly, putting forth effort, and listening in class.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negative association in this study suggests that high stress events may be most detrimental to executive functioning factors such as planning, organizing, and orienting one’s attention.  Thus, students experiencing high levels of stressful life events may be less likely to be actively engaged in class in a manner often associated with these successful classroom behaviors (i.e. poor organization, lowered attention, missing class). </a:t>
            </a:r>
          </a:p>
          <a:p>
            <a:pPr marL="0" indent="0">
              <a:buFont typeface="Arial" panose="020B0604020202020204" pitchFamily="34" charset="0"/>
              <a:buNone/>
            </a:pPr>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not significant at the p&lt;.01 level, </a:t>
            </a:r>
            <a:r>
              <a:rPr lang="en-US" sz="1200" kern="1200" dirty="0" smtClean="0">
                <a:solidFill>
                  <a:schemeClr val="tx1"/>
                </a:solidFill>
                <a:effectLst/>
                <a:latin typeface="+mn-lt"/>
                <a:ea typeface="+mn-ea"/>
                <a:cs typeface="+mn-cs"/>
              </a:rPr>
              <a:t>results show a positive association for participation/interaction engagement with stress.  Unlike that of skills engagement where stress acts to reduce engagement, stress seems to improve aspects related to participating and interacting in the academic setting.)</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61</a:t>
            </a:fld>
            <a:endParaRPr lang="en-US"/>
          </a:p>
        </p:txBody>
      </p:sp>
    </p:spTree>
    <p:extLst>
      <p:ext uri="{BB962C8B-B14F-4D97-AF65-F5344CB8AC3E}">
        <p14:creationId xmlns:p14="http://schemas.microsoft.com/office/powerpoint/2010/main" val="1594626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62</a:t>
            </a:fld>
            <a:endParaRPr lang="en-US"/>
          </a:p>
        </p:txBody>
      </p:sp>
    </p:spTree>
    <p:extLst>
      <p:ext uri="{BB962C8B-B14F-4D97-AF65-F5344CB8AC3E}">
        <p14:creationId xmlns:p14="http://schemas.microsoft.com/office/powerpoint/2010/main" val="419067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Hygiene: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positive association between sleep hygiene and total AE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skills AE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.0001)</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performance AE factor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largest effects of poor sleep hygiene practices were seen in relation to skills engagement and performance engagement; factors based in executive functioning and achievement. This is consistent with the research linking sleep hygiene, and, in turn, poor sleep quality (Cho et al., 2013), with reduced achievement and impaired executive functioning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independent variables of stress and sleep hygiene showed a highly significant correlation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.0001)</a:t>
            </a:r>
            <a:endParaRPr lang="en-US" dirty="0" smtClean="0"/>
          </a:p>
          <a:p>
            <a:endParaRPr lang="en-US" dirty="0" smtClean="0"/>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63</a:t>
            </a:fld>
            <a:endParaRPr lang="en-US"/>
          </a:p>
        </p:txBody>
      </p:sp>
    </p:spTree>
    <p:extLst>
      <p:ext uri="{BB962C8B-B14F-4D97-AF65-F5344CB8AC3E}">
        <p14:creationId xmlns:p14="http://schemas.microsoft.com/office/powerpoint/2010/main" val="2189710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(Mediator (sleep hygiene) is responsible for the causal effect of X (stress) on Y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64</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Based on Muller et al.,</a:t>
            </a:r>
            <a:r>
              <a:rPr lang="en-US" sz="1200" kern="1200" baseline="0" dirty="0" smtClean="0">
                <a:solidFill>
                  <a:schemeClr val="tx1"/>
                </a:solidFill>
                <a:effectLst/>
                <a:latin typeface="+mn-lt"/>
                <a:ea typeface="+mn-ea"/>
                <a:cs typeface="+mn-cs"/>
              </a:rPr>
              <a:t> the first requirement of mediation is an overall treatment effect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a linear model, each of the dependent variables (AE/factors) was first regressed on stress (independent variable) to determine if the effect was significant.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p-value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.01) was found on the estimate for skills engagement only. </a:t>
            </a:r>
          </a:p>
        </p:txBody>
      </p:sp>
      <p:sp>
        <p:nvSpPr>
          <p:cNvPr id="4" name="Slide Number Placeholder 3"/>
          <p:cNvSpPr>
            <a:spLocks noGrp="1"/>
          </p:cNvSpPr>
          <p:nvPr>
            <p:ph type="sldNum" sz="quarter" idx="10"/>
          </p:nvPr>
        </p:nvSpPr>
        <p:spPr/>
        <p:txBody>
          <a:bodyPr/>
          <a:lstStyle/>
          <a:p>
            <a:fld id="{D6BEDD3C-B24A-4FD8-BC37-AD1F1425C620}" type="slidenum">
              <a:rPr lang="en-US" smtClean="0"/>
              <a:t>65</a:t>
            </a:fld>
            <a:endParaRPr lang="en-US"/>
          </a:p>
        </p:txBody>
      </p:sp>
    </p:spTree>
    <p:extLst>
      <p:ext uri="{BB962C8B-B14F-4D97-AF65-F5344CB8AC3E}">
        <p14:creationId xmlns:p14="http://schemas.microsoft.com/office/powerpoint/2010/main" val="3627191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second step, there needs to be an</a:t>
            </a:r>
            <a:r>
              <a:rPr lang="en-US" sz="1200" kern="1200" baseline="0" dirty="0" smtClean="0">
                <a:solidFill>
                  <a:schemeClr val="tx1"/>
                </a:solidFill>
                <a:effectLst/>
                <a:latin typeface="+mn-lt"/>
                <a:ea typeface="+mn-ea"/>
                <a:cs typeface="+mn-cs"/>
              </a:rPr>
              <a:t> effect of stress on sleep hygiene.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sleep hygiene was regressed on stress and a significant, negative effect was found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-.580,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.00001 ), showing that high stress is associated with low sleep hygiene</a:t>
            </a:r>
          </a:p>
        </p:txBody>
      </p:sp>
      <p:sp>
        <p:nvSpPr>
          <p:cNvPr id="4" name="Slide Number Placeholder 3"/>
          <p:cNvSpPr>
            <a:spLocks noGrp="1"/>
          </p:cNvSpPr>
          <p:nvPr>
            <p:ph type="sldNum" sz="quarter" idx="10"/>
          </p:nvPr>
        </p:nvSpPr>
        <p:spPr/>
        <p:txBody>
          <a:bodyPr/>
          <a:lstStyle/>
          <a:p>
            <a:fld id="{D6BEDD3C-B24A-4FD8-BC37-AD1F1425C620}" type="slidenum">
              <a:rPr lang="en-US" smtClean="0"/>
              <a:t>66</a:t>
            </a:fld>
            <a:endParaRPr lang="en-US"/>
          </a:p>
        </p:txBody>
      </p:sp>
    </p:spTree>
    <p:extLst>
      <p:ext uri="{BB962C8B-B14F-4D97-AF65-F5344CB8AC3E}">
        <p14:creationId xmlns:p14="http://schemas.microsoft.com/office/powerpoint/2010/main" val="934230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Third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linear model was utilized regressing academic engagement on both stress and sleep hygiene.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Sleep hygiene showed an independent effect on the outcome variable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total academic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0.312,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skills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-0.155,</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 &lt; .0001), and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performance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-0.046,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effect of stress on the dependent variable was reduced due to the addition of sleep hygiene for the skills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-0.053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-0.028), so it appears that a potential mediating effect of sleep hygiene is occurring for the skills factor and not the other factors or total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addition of sleep hygiene in the model resulted in what is referred to as the indirect effect via the mediator (a 47% reduction in the effect of stress).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results </a:t>
            </a:r>
            <a:r>
              <a:rPr lang="en-US" sz="1200" kern="1200" dirty="0" smtClean="0">
                <a:solidFill>
                  <a:schemeClr val="tx1"/>
                </a:solidFill>
                <a:effectLst/>
                <a:latin typeface="+mn-lt"/>
                <a:ea typeface="+mn-ea"/>
                <a:cs typeface="+mn-cs"/>
              </a:rPr>
              <a:t>show that sleep hygiene practices mediate the effects of stress on important academic engagement skills within the classroom, including potentially improving attendance, concentration, note-taking, and work effort.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(The effect of stress on the dependent variable was reduced due to the addition of sleep hygiene for both the skills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-0.053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-0.028) and performance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Since an independent effect of stress on the dependent variable was only seen for the skills factor and not for the performance factor, it appears that a potential mediating effect of sleep hygiene is only occurring for the skills factor and not the other factors or total academic engagement.)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67</a:t>
            </a:fld>
            <a:endParaRPr lang="en-US"/>
          </a:p>
        </p:txBody>
      </p:sp>
    </p:spTree>
    <p:extLst>
      <p:ext uri="{BB962C8B-B14F-4D97-AF65-F5344CB8AC3E}">
        <p14:creationId xmlns:p14="http://schemas.microsoft.com/office/powerpoint/2010/main" val="3770319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Exercise: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run against overall academic engagement and each of the four factors of academic engagement, no significant correlations were found between exercise and any of the included variables</a:t>
            </a:r>
          </a:p>
          <a:p>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69</a:t>
            </a:fld>
            <a:endParaRPr lang="en-US"/>
          </a:p>
        </p:txBody>
      </p:sp>
    </p:spTree>
    <p:extLst>
      <p:ext uri="{BB962C8B-B14F-4D97-AF65-F5344CB8AC3E}">
        <p14:creationId xmlns:p14="http://schemas.microsoft.com/office/powerpoint/2010/main" val="143629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Moderational</a:t>
            </a:r>
            <a:r>
              <a:rPr lang="en-US" dirty="0" smtClean="0"/>
              <a:t> Hypothesis: The magnitude of the causal effect of X on Y depends on the moderator.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70</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Significance values were only seen in the participation/interaction engagement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Participation was high when one or the other independent variables was high.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 effects of high levels of stress on participation/interaction engagement</a:t>
            </a:r>
            <a:r>
              <a:rPr lang="en-US" sz="1200" kern="1200" baseline="0" dirty="0" smtClean="0">
                <a:solidFill>
                  <a:schemeClr val="tx1"/>
                </a:solidFill>
                <a:effectLst/>
                <a:latin typeface="+mn-lt"/>
                <a:ea typeface="+mn-ea"/>
                <a:cs typeface="+mn-cs"/>
              </a:rPr>
              <a:t> were</a:t>
            </a:r>
            <a:r>
              <a:rPr lang="en-US" sz="1200" kern="1200" dirty="0" smtClean="0">
                <a:solidFill>
                  <a:schemeClr val="tx1"/>
                </a:solidFill>
                <a:effectLst/>
                <a:latin typeface="+mn-lt"/>
                <a:ea typeface="+mn-ea"/>
                <a:cs typeface="+mn-cs"/>
              </a:rPr>
              <a:t> surprising.  it appears that increased arousal through stress may not lead to a debilitating effect on participation/interaction, but instead may result in a tendency to actively pursue academic support in the form of reaching out to professors during class or office hours, asking more questions, and engaging more in discussions in the classroom.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implies that stress may not play the same role across all areas of academic engagement as hypothesized and may not always be deleterious to aspects of engagement, but may, in fact, serve to positively promote some aspects of engagement  (e.g. seeking out help in the academic setting).</a:t>
            </a:r>
            <a:r>
              <a:rPr lang="en-US" dirty="0" smtClean="0">
                <a:effectLst/>
              </a:rPr>
              <a:t>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71</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interaction effect shows a negative relationship on participation/interaction, reducing participation/interaction when both variables are high together.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Subject</a:t>
            </a:r>
            <a:r>
              <a:rPr lang="en-US" sz="1200" kern="1200" baseline="0" dirty="0" smtClean="0">
                <a:solidFill>
                  <a:schemeClr val="tx1"/>
                </a:solidFill>
                <a:effectLst/>
                <a:latin typeface="+mn-lt"/>
                <a:ea typeface="+mn-ea"/>
                <a:cs typeface="+mn-cs"/>
              </a:rPr>
              <a:t> 65 as seen on the high exercise figure was evaluated as a potential outlier.  When removed the effect dropped just below significant but a trend could still be seen.  Since this outlier did not present as an issue in other analyses it was kept in the data set for analyses.</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72</a:t>
            </a:fld>
            <a:endParaRPr lang="en-US"/>
          </a:p>
        </p:txBody>
      </p:sp>
    </p:spTree>
    <p:extLst>
      <p:ext uri="{BB962C8B-B14F-4D97-AF65-F5344CB8AC3E}">
        <p14:creationId xmlns:p14="http://schemas.microsoft.com/office/powerpoint/2010/main" val="172972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significant, albeit small, interaction effect between stress and exercise lowered performance in participation/interaction when both levels were high, instead of</a:t>
            </a:r>
            <a:r>
              <a:rPr lang="en-US" sz="1200" kern="1200" baseline="0" dirty="0" smtClean="0">
                <a:solidFill>
                  <a:schemeClr val="tx1"/>
                </a:solidFill>
                <a:effectLst/>
                <a:latin typeface="+mn-lt"/>
                <a:ea typeface="+mn-ea"/>
                <a:cs typeface="+mn-cs"/>
              </a:rPr>
              <a:t> increasing</a:t>
            </a:r>
            <a:r>
              <a:rPr lang="en-US" sz="1200" kern="1200" dirty="0" smtClean="0">
                <a:solidFill>
                  <a:schemeClr val="tx1"/>
                </a:solidFill>
                <a:effectLst/>
                <a:latin typeface="+mn-lt"/>
                <a:ea typeface="+mn-ea"/>
                <a:cs typeface="+mn-cs"/>
              </a:rPr>
              <a:t> it. </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fact that stress is seen here to have a positive impact on participation/interaction engagement runs counter to the original proposed hypothesis related to the expected impacts of stress, yet may explain the surprising moderating effects of exercise seen in this study.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3 provides the prediction surface from the fitted model to aid interpretation of the interaction effect. It shows the predicted scores from the interaction model for every combination of stress and exercise.  Unlike the data obtained in the study, the data depicted in Figure 3 provide a smooth, easier to decipher, prediction surface.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73</a:t>
            </a:fld>
            <a:endParaRPr lang="en-US"/>
          </a:p>
        </p:txBody>
      </p:sp>
    </p:spTree>
    <p:extLst>
      <p:ext uri="{BB962C8B-B14F-4D97-AF65-F5344CB8AC3E}">
        <p14:creationId xmlns:p14="http://schemas.microsoft.com/office/powerpoint/2010/main" val="3432605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74</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Disengagement at the university level can lead to failing grades, higher dropout rates, and feeling disenfranchised.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choose to f</a:t>
            </a:r>
            <a:r>
              <a:rPr lang="en-US" sz="1200" kern="1200" dirty="0" smtClean="0">
                <a:solidFill>
                  <a:schemeClr val="tx1"/>
                </a:solidFill>
                <a:effectLst/>
                <a:latin typeface="+mn-lt"/>
                <a:ea typeface="+mn-ea"/>
                <a:cs typeface="+mn-cs"/>
              </a:rPr>
              <a:t>ocus</a:t>
            </a:r>
            <a:r>
              <a:rPr lang="en-US" sz="1200" kern="1200" baseline="0" dirty="0" smtClean="0">
                <a:solidFill>
                  <a:schemeClr val="tx1"/>
                </a:solidFill>
                <a:effectLst/>
                <a:latin typeface="+mn-lt"/>
                <a:ea typeface="+mn-ea"/>
                <a:cs typeface="+mn-cs"/>
              </a:rPr>
              <a:t> on intrinsic engagement because</a:t>
            </a:r>
            <a:r>
              <a:rPr lang="en-US" sz="1200" kern="1200" dirty="0" smtClean="0">
                <a:solidFill>
                  <a:schemeClr val="tx1"/>
                </a:solidFill>
                <a:effectLst/>
                <a:latin typeface="+mn-lt"/>
                <a:ea typeface="+mn-ea"/>
                <a:cs typeface="+mn-cs"/>
              </a:rPr>
              <a:t> investigating more internal factors may afford more opportunities for subsequent interventions since potential</a:t>
            </a:r>
            <a:r>
              <a:rPr lang="en-US" sz="1200" kern="1200" baseline="0" dirty="0" smtClean="0">
                <a:solidFill>
                  <a:schemeClr val="tx1"/>
                </a:solidFill>
                <a:effectLst/>
                <a:latin typeface="+mn-lt"/>
                <a:ea typeface="+mn-ea"/>
                <a:cs typeface="+mn-cs"/>
              </a:rPr>
              <a:t> interventions</a:t>
            </a:r>
            <a:r>
              <a:rPr lang="en-US" sz="1200" kern="1200" dirty="0" smtClean="0">
                <a:solidFill>
                  <a:schemeClr val="tx1"/>
                </a:solidFill>
                <a:effectLst/>
                <a:latin typeface="+mn-lt"/>
                <a:ea typeface="+mn-ea"/>
                <a:cs typeface="+mn-cs"/>
              </a:rPr>
              <a:t> can be implemented in an individual or small group setting, and not be constrained by the challenges of making large institutional changes.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12</a:t>
            </a:fld>
            <a:endParaRPr lang="en-US"/>
          </a:p>
        </p:txBody>
      </p:sp>
    </p:spTree>
    <p:extLst>
      <p:ext uri="{BB962C8B-B14F-4D97-AF65-F5344CB8AC3E}">
        <p14:creationId xmlns:p14="http://schemas.microsoft.com/office/powerpoint/2010/main" val="30653562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I was looking for best prediction methods for a model that includes categorical and continuous predictors and found Random Forest Method.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repeated</a:t>
            </a:r>
            <a:r>
              <a:rPr lang="en-US" baseline="0" dirty="0" smtClean="0"/>
              <a:t> sampling of Random Forest gives it its power. It is a simulation of sampling from a bunch of different populations so you have some idea of how well prediction will generalize to a new data set.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i</a:t>
            </a:r>
            <a:r>
              <a:rPr lang="en-US" sz="1200" kern="1200" dirty="0" smtClean="0">
                <a:solidFill>
                  <a:schemeClr val="tx1"/>
                </a:solidFill>
                <a:effectLst/>
                <a:latin typeface="+mn-lt"/>
                <a:ea typeface="+mn-ea"/>
                <a:cs typeface="+mn-cs"/>
              </a:rPr>
              <a:t>ncludes variable importance measures for all potential predictor variables.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Variable importance was measured by the average increase in residual sum of squares (RSS) across all regression trees in the random forest when each variable was omitted. </a:t>
            </a:r>
            <a:r>
              <a:rPr lang="en-US" sz="1200" b="1" kern="1200" dirty="0" smtClean="0">
                <a:solidFill>
                  <a:schemeClr val="tx1"/>
                </a:solidFill>
                <a:effectLst/>
                <a:latin typeface="+mn-lt"/>
                <a:ea typeface="+mn-ea"/>
                <a:cs typeface="+mn-cs"/>
              </a:rPr>
              <a:t>*** Be</a:t>
            </a:r>
            <a:r>
              <a:rPr lang="en-US" sz="1200" b="1" kern="1200" baseline="0" dirty="0" smtClean="0">
                <a:solidFill>
                  <a:schemeClr val="tx1"/>
                </a:solidFill>
                <a:effectLst/>
                <a:latin typeface="+mn-lt"/>
                <a:ea typeface="+mn-ea"/>
                <a:cs typeface="+mn-cs"/>
              </a:rPr>
              <a:t> able to describe this!!!</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75</a:t>
            </a:fld>
            <a:endParaRPr lang="en-US"/>
          </a:p>
        </p:txBody>
      </p:sp>
    </p:spTree>
    <p:extLst>
      <p:ext uri="{BB962C8B-B14F-4D97-AF65-F5344CB8AC3E}">
        <p14:creationId xmlns:p14="http://schemas.microsoft.com/office/powerpoint/2010/main" val="1140323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variables used in a final multiple regression model were then determined through a nested model, forward selection process. </a:t>
            </a:r>
          </a:p>
          <a:p>
            <a:pPr marL="171450" indent="-171450">
              <a:buFont typeface="Arial" panose="020B0604020202020204" pitchFamily="34" charset="0"/>
              <a:buChar char="•"/>
            </a:pPr>
            <a:r>
              <a:rPr lang="en-US" dirty="0"/>
              <a:t>V</a:t>
            </a:r>
            <a:r>
              <a:rPr lang="en-US" sz="1200" kern="1200" dirty="0" smtClean="0">
                <a:solidFill>
                  <a:schemeClr val="tx1"/>
                </a:solidFill>
                <a:effectLst/>
                <a:latin typeface="+mn-lt"/>
                <a:ea typeface="+mn-ea"/>
                <a:cs typeface="+mn-cs"/>
              </a:rPr>
              <a:t>ariables were added in order of importance as determined through the Random Forest analysis.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Nested model likelihood ratios were utilized to determine whether added variables improved the predictive ability of the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If the addition of a variable resulted in a non-significant likelihood-ratio test, that variable and all subsequent variables were left out of the final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Total Engagement:</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the results of the random forest analysis the best fit model</a:t>
            </a:r>
            <a:r>
              <a:rPr lang="en-US" sz="1200" u="sng"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included only sleep hygiene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=0.286, p-value=0.0002)</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addition of the variable deemed of secondary importance in the Random Forest analysis (stress) did not add to the explained variance when comparing the nested model through an ANOVA likelihood ratio (p-value=0.299).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However, sleep hygiene only explained 6% of the total variance in academic engagement.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76</a:t>
            </a:fld>
            <a:endParaRPr lang="en-US"/>
          </a:p>
        </p:txBody>
      </p:sp>
    </p:spTree>
    <p:extLst>
      <p:ext uri="{BB962C8B-B14F-4D97-AF65-F5344CB8AC3E}">
        <p14:creationId xmlns:p14="http://schemas.microsoft.com/office/powerpoint/2010/main" val="3390325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Skills: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model included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p-value=0.003) and sleep hygiene (likelihood-ratio p-value = 0.000009)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added explanation of variance with the addition of exercise (likelihood-ratio p-value = 0.113).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the final model, the estimate for stress changed from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=-.053 to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 and lost significance, while the estimate for sleep hygiene was significant at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=0.155, p-value</a:t>
            </a:r>
            <a:r>
              <a:rPr lang="en-US" sz="1200" kern="1200" baseline="0" dirty="0" smtClean="0">
                <a:solidFill>
                  <a:schemeClr val="tx1"/>
                </a:solidFill>
                <a:effectLst/>
                <a:latin typeface="+mn-lt"/>
                <a:ea typeface="+mn-ea"/>
                <a:cs typeface="+mn-cs"/>
              </a:rPr>
              <a:t> &lt; .0001</a:t>
            </a: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addition of sleep hygiene to the skills model increased the explanation of total variance from 4% to 12%.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77</a:t>
            </a:fld>
            <a:endParaRPr lang="en-US"/>
          </a:p>
        </p:txBody>
      </p:sp>
    </p:spTree>
    <p:extLst>
      <p:ext uri="{BB962C8B-B14F-4D97-AF65-F5344CB8AC3E}">
        <p14:creationId xmlns:p14="http://schemas.microsoft.com/office/powerpoint/2010/main" val="1823953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Emotional </a:t>
            </a:r>
            <a:r>
              <a:rPr lang="en-US" sz="1200" u="sng"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Participation/interaction:</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There was only one variable that fit to both the final models</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stress.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Adding sleep hygiene in the emotional model and exercise in the participation/interaction model did not significantly improve fit (explanation of variance).  </a:t>
            </a:r>
          </a:p>
        </p:txBody>
      </p:sp>
      <p:sp>
        <p:nvSpPr>
          <p:cNvPr id="4" name="Slide Number Placeholder 3"/>
          <p:cNvSpPr>
            <a:spLocks noGrp="1"/>
          </p:cNvSpPr>
          <p:nvPr>
            <p:ph type="sldNum" sz="quarter" idx="10"/>
          </p:nvPr>
        </p:nvSpPr>
        <p:spPr/>
        <p:txBody>
          <a:bodyPr/>
          <a:lstStyle/>
          <a:p>
            <a:fld id="{D6BEDD3C-B24A-4FD8-BC37-AD1F1425C620}" type="slidenum">
              <a:rPr lang="en-US" smtClean="0"/>
              <a:t>78</a:t>
            </a:fld>
            <a:endParaRPr lang="en-US"/>
          </a:p>
        </p:txBody>
      </p:sp>
    </p:spTree>
    <p:extLst>
      <p:ext uri="{BB962C8B-B14F-4D97-AF65-F5344CB8AC3E}">
        <p14:creationId xmlns:p14="http://schemas.microsoft.com/office/powerpoint/2010/main" val="12131525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model was s</a:t>
            </a:r>
            <a:r>
              <a:rPr lang="en-US" sz="1200" kern="1200" dirty="0" smtClean="0">
                <a:solidFill>
                  <a:schemeClr val="tx1"/>
                </a:solidFill>
                <a:effectLst/>
                <a:latin typeface="+mn-lt"/>
                <a:ea typeface="+mn-ea"/>
                <a:cs typeface="+mn-cs"/>
              </a:rPr>
              <a:t>imilar in model specification as that found in skills engagement.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The inclusion of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in the initial model and sleep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0.045, p-value=0.007) in the combined model improved the explanation of variance (likelihood-ratio p-value = 0.007), but the model was not improved by the addition of exercise (likelihood-ratio p-value = 0.156).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stress variable was not significant in either the stand-alone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or the final, combined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p-value = 0.505), while the estimate for sleep was significant when added. </a:t>
            </a: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less than 1% variance explained by the inclusion of stress alone was raised to 4% total explained variance with the addition of sleep hygiene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79</a:t>
            </a:fld>
            <a:endParaRPr lang="en-US"/>
          </a:p>
        </p:txBody>
      </p:sp>
    </p:spTree>
    <p:extLst>
      <p:ext uri="{BB962C8B-B14F-4D97-AF65-F5344CB8AC3E}">
        <p14:creationId xmlns:p14="http://schemas.microsoft.com/office/powerpoint/2010/main" val="2819034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t>Didn’t measure sleep directly: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limitation to the current study is that sleep quantity and quality were not measured directly.  Although sleep hygiene practices have been linked in the research to sleep quality, including more objective measures to assess specific characteristics of sleep, such as sleep latency, bedtimes/wake times, quantity, and quality, may provide a clearer picture of the influence of sleep on stress and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All self-report measures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Using more objective</a:t>
            </a:r>
            <a:r>
              <a:rPr lang="en-US" sz="1200" kern="1200" baseline="0" dirty="0" smtClean="0">
                <a:solidFill>
                  <a:schemeClr val="tx1"/>
                </a:solidFill>
                <a:effectLst/>
                <a:latin typeface="+mn-lt"/>
                <a:ea typeface="+mn-ea"/>
                <a:cs typeface="+mn-cs"/>
              </a:rPr>
              <a:t> measures would help with the purely self- reported measures used in this study.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Didn’t have grades/GPAs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 information regarding grades was based on the self-report questions of the…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Sample population not fully random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sample utilized in this study was not fully random and came from a limited number of college classes, predominately obtained through the educational psychology research pool and may not be reflective of the undergraduate population as a whole.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Old data - Exposure to electronics/screens has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Screens are ubiquitous on the college campus.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participant reports of the current study came from a pre-existing data set collected in 2010.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Smart phone use since that time has only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SHI item asking if one uses their bed for activities other than sleeping, such as watching T.V., is probably an underestimate of what would likely be seen for college students today if cell phone use or an item related specifically to screen exposure was included in the measure.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Therefore, screen exposure, and the subsequent effects on sleep hygiene/sleep is not addressed and cannot necessarily be generalized to the current undergraduate student population even if it were.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College students are likely experiencing higher levels of screen exposure before bedtime resulting in more blue light exposure that interferes with melatonin production and alters sleep habits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Wood,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Rea, 2011; Wood, Rea,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2013).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80</a:t>
            </a:fld>
            <a:endParaRPr lang="en-US"/>
          </a:p>
        </p:txBody>
      </p:sp>
    </p:spTree>
    <p:extLst>
      <p:ext uri="{BB962C8B-B14F-4D97-AF65-F5344CB8AC3E}">
        <p14:creationId xmlns:p14="http://schemas.microsoft.com/office/powerpoint/2010/main" val="1926157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Consequently, further research into the effects of screen exposure on sleep hygiene and academic engagement in university students is warranted.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way one copes with stress may also impact the effects of stressful life events on one’s wellbeing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Previous research has indicated that the impact of stressors may</a:t>
            </a:r>
            <a:r>
              <a:rPr lang="en-US" sz="1200" kern="1200" baseline="0" dirty="0" smtClean="0">
                <a:solidFill>
                  <a:schemeClr val="tx1"/>
                </a:solidFill>
                <a:effectLst/>
                <a:latin typeface="+mn-lt"/>
                <a:ea typeface="+mn-ea"/>
                <a:cs typeface="+mn-cs"/>
              </a:rPr>
              <a:t> have </a:t>
            </a:r>
            <a:r>
              <a:rPr lang="en-US" sz="1200" kern="1200" dirty="0" smtClean="0">
                <a:solidFill>
                  <a:schemeClr val="tx1"/>
                </a:solidFill>
                <a:effectLst/>
                <a:latin typeface="+mn-lt"/>
                <a:ea typeface="+mn-ea"/>
                <a:cs typeface="+mn-cs"/>
              </a:rPr>
              <a:t>to do with the individual response to that stressor (Cameron et al., 2010; </a:t>
            </a:r>
            <a:r>
              <a:rPr lang="en-US" sz="1200" kern="1200" dirty="0" err="1" smtClean="0">
                <a:solidFill>
                  <a:schemeClr val="tx1"/>
                </a:solidFill>
                <a:effectLst/>
                <a:latin typeface="+mn-lt"/>
                <a:ea typeface="+mn-ea"/>
                <a:cs typeface="+mn-cs"/>
              </a:rPr>
              <a:t>Furniss</a:t>
            </a:r>
            <a:r>
              <a:rPr lang="en-US" sz="1200" kern="1200" dirty="0" smtClean="0">
                <a:solidFill>
                  <a:schemeClr val="tx1"/>
                </a:solidFill>
                <a:effectLst/>
                <a:latin typeface="+mn-lt"/>
                <a:ea typeface="+mn-ea"/>
                <a:cs typeface="+mn-cs"/>
              </a:rPr>
              <a:t> et al., 2009).</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Research has indicated that certain styles of coping (i.e. emotion-focused coping) are predictive of reduced sleep time during a high stress period (</a:t>
            </a:r>
            <a:r>
              <a:rPr lang="en-US" sz="1200" kern="1200" dirty="0" err="1" smtClean="0">
                <a:solidFill>
                  <a:schemeClr val="tx1"/>
                </a:solidFill>
                <a:effectLst/>
                <a:latin typeface="+mn-lt"/>
                <a:ea typeface="+mn-ea"/>
                <a:cs typeface="+mn-cs"/>
              </a:rPr>
              <a:t>Sadeh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Keinan</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Daon</a:t>
            </a:r>
            <a:r>
              <a:rPr lang="en-US" sz="1200" kern="1200" dirty="0" smtClean="0">
                <a:solidFill>
                  <a:schemeClr val="tx1"/>
                </a:solidFill>
                <a:effectLst/>
                <a:latin typeface="+mn-lt"/>
                <a:ea typeface="+mn-ea"/>
                <a:cs typeface="+mn-cs"/>
              </a:rPr>
              <a:t>, 2004).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Future research evaluating the impacts of stress and sleep on academic engagement should include individual responses to stress such as coping style.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Directionality of relationship</a:t>
            </a:r>
            <a:r>
              <a:rPr lang="en-US" sz="1200" kern="1200" baseline="0" dirty="0" smtClean="0">
                <a:solidFill>
                  <a:schemeClr val="tx1"/>
                </a:solidFill>
                <a:effectLst/>
                <a:latin typeface="+mn-lt"/>
                <a:ea typeface="+mn-ea"/>
                <a:cs typeface="+mn-cs"/>
              </a:rPr>
              <a:t> between stress and sleep hygiene:</a:t>
            </a:r>
          </a:p>
          <a:p>
            <a:pPr marL="171450" indent="-171450">
              <a:buFont typeface="Arial" panose="020B0604020202020204" pitchFamily="34" charset="0"/>
              <a:buChar char="•"/>
            </a:pPr>
            <a:r>
              <a:rPr lang="en-US" dirty="0" smtClean="0"/>
              <a:t>A significant relationship was seen between stress and sleep hygiene but the directionality is </a:t>
            </a:r>
            <a:r>
              <a:rPr lang="en-US" dirty="0" err="1" smtClean="0"/>
              <a:t>equivical</a:t>
            </a:r>
            <a:r>
              <a:rPr lang="en-US" dirty="0" smtClean="0"/>
              <a:t>.  </a:t>
            </a:r>
          </a:p>
          <a:p>
            <a:pPr marL="171450" indent="-171450">
              <a:buFont typeface="Arial" panose="020B0604020202020204" pitchFamily="34" charset="0"/>
              <a:buChar char="•"/>
            </a:pPr>
            <a:r>
              <a:rPr lang="en-US" dirty="0" smtClean="0"/>
              <a:t>One could argue that poor sleep hygiene may lead to impaired or lack of sleep, which may lower one’s ability to cope with stress, or that high stress may negatively impact sleep hygiene behaviors by increasing worrying at bedtime or the likelihood of consuming alcohol/drugs (</a:t>
            </a:r>
            <a:r>
              <a:rPr lang="en-US" dirty="0" err="1" smtClean="0"/>
              <a:t>Akerstedt</a:t>
            </a:r>
            <a:r>
              <a:rPr lang="en-US" dirty="0" smtClean="0"/>
              <a:t>, </a:t>
            </a:r>
            <a:r>
              <a:rPr lang="en-US" dirty="0" err="1" smtClean="0"/>
              <a:t>Kecklund</a:t>
            </a:r>
            <a:r>
              <a:rPr lang="en-US" dirty="0" smtClean="0"/>
              <a:t>, &amp; </a:t>
            </a:r>
            <a:r>
              <a:rPr lang="en-US" dirty="0" err="1" smtClean="0"/>
              <a:t>Axelsson</a:t>
            </a:r>
            <a:r>
              <a:rPr lang="en-US" dirty="0" smtClean="0"/>
              <a:t>, 2007; Brown et al., 2010; Wit, </a:t>
            </a:r>
            <a:r>
              <a:rPr lang="en-US" dirty="0" err="1" smtClean="0"/>
              <a:t>Söderpalm</a:t>
            </a:r>
            <a:r>
              <a:rPr lang="en-US" dirty="0" smtClean="0"/>
              <a:t>, Nikolayev, and Young, 2003).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 clarify this directionality, future research manipulating self-care practices to determine the differential effects and pathways on stress is needed.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81</a:t>
            </a:fld>
            <a:endParaRPr lang="en-US"/>
          </a:p>
        </p:txBody>
      </p:sp>
    </p:spTree>
    <p:extLst>
      <p:ext uri="{BB962C8B-B14F-4D97-AF65-F5344CB8AC3E}">
        <p14:creationId xmlns:p14="http://schemas.microsoft.com/office/powerpoint/2010/main" val="1809232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current findings show</a:t>
            </a:r>
            <a:r>
              <a:rPr lang="en-US" sz="1200" baseline="0" dirty="0" smtClean="0"/>
              <a:t> the </a:t>
            </a:r>
            <a:r>
              <a:rPr lang="en-US" sz="1200" dirty="0" smtClean="0"/>
              <a:t>importance of good sleep hygiene practices for undergraduate students and the need for identifying interventions and recommendations that will optimize sleep for college students. These results also</a:t>
            </a:r>
            <a:r>
              <a:rPr lang="en-US" sz="1200" baseline="0" dirty="0" smtClean="0"/>
              <a:t> show</a:t>
            </a:r>
            <a:r>
              <a:rPr lang="en-US" sz="1200" dirty="0" smtClean="0"/>
              <a:t> the potential benefits of improving positive sleep habits and promoting programs aimed at minimizing and addressing stress.</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82</a:t>
            </a:fld>
            <a:endParaRPr lang="en-US"/>
          </a:p>
        </p:txBody>
      </p:sp>
    </p:spTree>
    <p:extLst>
      <p:ext uri="{BB962C8B-B14F-4D97-AF65-F5344CB8AC3E}">
        <p14:creationId xmlns:p14="http://schemas.microsoft.com/office/powerpoint/2010/main" val="95426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83</a:t>
            </a:fld>
            <a:endParaRPr lang="en-US"/>
          </a:p>
        </p:txBody>
      </p:sp>
    </p:spTree>
    <p:extLst>
      <p:ext uri="{BB962C8B-B14F-4D97-AF65-F5344CB8AC3E}">
        <p14:creationId xmlns:p14="http://schemas.microsoft.com/office/powerpoint/2010/main" val="685027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84</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13</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1456401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 xmlns:a16="http://schemas.microsoft.com/office/drawing/2014/main"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r>
              <a:rPr lang="en-US" sz="2400" dirty="0" smtClean="0"/>
              <a:t>).</a:t>
            </a:r>
          </a:p>
          <a:p>
            <a:pPr marL="305435" indent="-305435"/>
            <a:r>
              <a:rPr lang="en-US" sz="2400" dirty="0" smtClean="0"/>
              <a:t>Evaluating intrinsic versus extrinsic engagement.</a:t>
            </a:r>
            <a:endParaRPr lang="en-US" sz="2400" dirty="0"/>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625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a:t>
            </a:r>
            <a:r>
              <a:rPr lang="en-US" dirty="0" smtClean="0"/>
              <a:t>countries focusing on college students. </a:t>
            </a:r>
            <a:r>
              <a:rPr lang="en-US" dirty="0"/>
              <a:t>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a:t>
            </a:r>
            <a:r>
              <a:rPr lang="en-US" sz="2800" dirty="0" smtClean="0"/>
              <a:t>affect </a:t>
            </a:r>
            <a:r>
              <a:rPr lang="en-US" sz="2800" dirty="0"/>
              <a:t>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a:t>
            </a:r>
            <a:r>
              <a:rPr lang="en-US" sz="4000" b="1" dirty="0" smtClean="0">
                <a:solidFill>
                  <a:schemeClr val="accent1"/>
                </a:solidFill>
              </a:rPr>
              <a:t>countries focusing on college students. </a:t>
            </a:r>
            <a:r>
              <a:rPr lang="en-US" sz="4000" b="1" dirty="0">
                <a:solidFill>
                  <a:schemeClr val="accent1"/>
                </a:solidFill>
              </a:rPr>
              <a:t>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a:bodyPr>
          <a:lstStyle/>
          <a:p>
            <a:pPr marL="0" indent="0">
              <a:buNone/>
            </a:pPr>
            <a:r>
              <a:rPr lang="en-US" sz="3200" dirty="0" smtClean="0"/>
              <a:t>Research:</a:t>
            </a:r>
          </a:p>
          <a:p>
            <a:pPr marL="0" indent="0">
              <a:buNone/>
            </a:pPr>
            <a:r>
              <a:rPr lang="en-US" sz="3200" dirty="0" smtClean="0"/>
              <a:t>ABCs of SLEEPING (</a:t>
            </a:r>
            <a:r>
              <a:rPr lang="en-US" sz="2800" dirty="0"/>
              <a:t>Allen, </a:t>
            </a:r>
            <a:r>
              <a:rPr lang="en-US" sz="2800" dirty="0" err="1"/>
              <a:t>Howlett</a:t>
            </a:r>
            <a:r>
              <a:rPr lang="en-US" sz="2800" dirty="0"/>
              <a:t>, </a:t>
            </a:r>
            <a:r>
              <a:rPr lang="en-US" sz="2800" dirty="0" err="1"/>
              <a:t>Coulombe</a:t>
            </a:r>
            <a:r>
              <a:rPr lang="en-US" sz="2800" dirty="0"/>
              <a:t>, &amp; </a:t>
            </a:r>
            <a:r>
              <a:rPr lang="en-US" sz="2800" dirty="0" err="1"/>
              <a:t>Corkum</a:t>
            </a:r>
            <a:r>
              <a:rPr lang="en-US" sz="2800" dirty="0"/>
              <a:t>, 2016</a:t>
            </a:r>
            <a:r>
              <a:rPr lang="en-US" sz="3200" dirty="0" smtClean="0"/>
              <a:t>): </a:t>
            </a:r>
          </a:p>
          <a:p>
            <a:pPr lvl="1"/>
            <a:r>
              <a:rPr lang="en-US" sz="3200" dirty="0" smtClean="0"/>
              <a:t>Sleep hygiene recommendations that show efficacy and overlap with older populations include:</a:t>
            </a:r>
          </a:p>
          <a:p>
            <a:pPr lvl="3"/>
            <a:r>
              <a:rPr lang="en-US" sz="2800" dirty="0" smtClean="0"/>
              <a:t>consistent bedtimes/wake-times</a:t>
            </a:r>
          </a:p>
          <a:p>
            <a:pPr lvl="3"/>
            <a:r>
              <a:rPr lang="en-US" sz="2800" dirty="0" smtClean="0"/>
              <a:t>limiting </a:t>
            </a:r>
            <a:r>
              <a:rPr lang="en-US" sz="2800" dirty="0"/>
              <a:t>electronics during and after bedtime</a:t>
            </a:r>
            <a:r>
              <a:rPr lang="en-US" sz="2600" dirty="0" smtClean="0"/>
              <a:t> </a:t>
            </a:r>
          </a:p>
          <a:p>
            <a:pPr marL="0" indent="0">
              <a:buNone/>
            </a:pPr>
            <a:endParaRPr lang="en-US" sz="3200" dirty="0"/>
          </a:p>
        </p:txBody>
      </p:sp>
    </p:spTree>
    <p:extLst>
      <p:ext uri="{BB962C8B-B14F-4D97-AF65-F5344CB8AC3E}">
        <p14:creationId xmlns:p14="http://schemas.microsoft.com/office/powerpoint/2010/main" val="842135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dirty="0"/>
          </a:p>
          <a:p>
            <a:pPr marL="305435" indent="-305435">
              <a:spcBef>
                <a:spcPct val="20000"/>
              </a:spcBef>
              <a:spcAft>
                <a:spcPts val="600"/>
              </a:spcAft>
              <a:buChar char="•"/>
            </a:pPr>
            <a:r>
              <a:rPr lang="en-US" dirty="0" err="1"/>
              <a:t>Zepke</a:t>
            </a:r>
            <a:r>
              <a:rPr lang="en-US" dirty="0"/>
              <a:t> and Leach (2010): four perspectives on school </a:t>
            </a:r>
            <a:r>
              <a:rPr lang="en-US" dirty="0" smtClean="0"/>
              <a:t>engagement in college students.</a:t>
            </a:r>
            <a:endParaRPr lang="en-US" dirty="0">
              <a:solidFill>
                <a:schemeClr val="tx1"/>
              </a:solidFill>
            </a:endParaRPr>
          </a:p>
        </p:txBody>
      </p:sp>
      <p:sp>
        <p:nvSpPr>
          <p:cNvPr id="3" name="Content Placeholder 2">
            <a:extLst>
              <a:ext uri="{FF2B5EF4-FFF2-40B4-BE49-F238E27FC236}">
                <a16:creationId xmlns="" xmlns:a16="http://schemas.microsoft.com/office/drawing/2014/main" id="{6ECB7624-8009-47A7-805C-CC3ADC23E71A}"/>
              </a:ext>
            </a:extLst>
          </p:cNvPr>
          <p:cNvSpPr>
            <a:spLocks noGrp="1"/>
          </p:cNvSpPr>
          <p:nvPr>
            <p:ph idx="1"/>
          </p:nvPr>
        </p:nvSpPr>
        <p:spPr/>
        <p:txBody>
          <a:bodyPr>
            <a:normAutofit/>
          </a:bodyPr>
          <a:lstStyle/>
          <a:p>
            <a:pPr marL="342900" indent="-342900">
              <a:buAutoNum type="arabicPeriod"/>
            </a:pPr>
            <a:r>
              <a:rPr lang="en-US" sz="2000" b="1" dirty="0"/>
              <a:t>Motivation and agency</a:t>
            </a:r>
            <a:r>
              <a:rPr lang="en-US" dirty="0"/>
              <a:t> - engaged students are intrinsically motivated and want to exercise their agency</a:t>
            </a:r>
          </a:p>
          <a:p>
            <a:pPr marL="342900" indent="-342900">
              <a:buAutoNum type="arabicPeriod"/>
            </a:pPr>
            <a:r>
              <a:rPr lang="en-US" sz="2000" b="1" dirty="0"/>
              <a:t>Transactional engagement</a:t>
            </a:r>
            <a:r>
              <a:rPr lang="en-US" dirty="0"/>
              <a:t> - students and teachers engage with each other</a:t>
            </a:r>
            <a:endParaRPr lang="en-US" dirty="0">
              <a:solidFill>
                <a:srgbClr val="000000"/>
              </a:solidFill>
            </a:endParaRPr>
          </a:p>
          <a:p>
            <a:pPr marL="342900" indent="-342900">
              <a:buAutoNum type="arabicPeriod"/>
            </a:pPr>
            <a:r>
              <a:rPr lang="en-US" sz="2000" b="1" dirty="0"/>
              <a:t>Institutional support</a:t>
            </a:r>
            <a:r>
              <a:rPr lang="en-US" dirty="0"/>
              <a:t> - Institutions provide an environment conducive to learning </a:t>
            </a:r>
            <a:endParaRPr lang="en-US" dirty="0">
              <a:solidFill>
                <a:srgbClr val="000000"/>
              </a:solidFill>
            </a:endParaRPr>
          </a:p>
          <a:p>
            <a:pPr marL="342900" indent="-342900">
              <a:buAutoNum type="arabicPeriod"/>
            </a:pPr>
            <a:r>
              <a:rPr lang="en-US" sz="2000" b="1" dirty="0"/>
              <a:t>Active citizenship</a:t>
            </a:r>
            <a:r>
              <a:rPr lang="en-US" dirty="0"/>
              <a:t> - students and institutions work together to enable challenges to social beliefs and practices</a:t>
            </a:r>
            <a:endParaRPr lang="en-US" dirty="0">
              <a:solidFill>
                <a:srgbClr val="000000"/>
              </a:solidFill>
            </a:endParaRPr>
          </a:p>
          <a:p>
            <a:pPr marL="305435" indent="-305435"/>
            <a:endParaRPr lang="en-US" dirty="0"/>
          </a:p>
          <a:p>
            <a:pPr marL="305435" indent="-305435"/>
            <a:endParaRPr lang="en-US" dirty="0">
              <a:solidFill>
                <a:srgbClr val="3D3D3D"/>
              </a:solidFill>
            </a:endParaRP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1993900"/>
            <a:ext cx="11029615" cy="4533900"/>
          </a:xfrm>
        </p:spPr>
        <p:txBody>
          <a:bodyPr anchor="t">
            <a:noAutofit/>
          </a:bodyPr>
          <a:lstStyle/>
          <a:p>
            <a:r>
              <a:rPr lang="en-US" sz="2000" dirty="0"/>
              <a:t>The current study </a:t>
            </a:r>
            <a:r>
              <a:rPr lang="en-US" sz="2000" dirty="0" smtClean="0"/>
              <a:t>investigates </a:t>
            </a:r>
            <a:r>
              <a:rPr lang="en-US" sz="2000" dirty="0"/>
              <a:t>how </a:t>
            </a:r>
            <a:r>
              <a:rPr lang="en-US" sz="2000" dirty="0" smtClean="0"/>
              <a:t>the </a:t>
            </a:r>
            <a:r>
              <a:rPr lang="en-US" sz="2000" dirty="0"/>
              <a:t>self-care practices of sleep hygiene and physical activity </a:t>
            </a:r>
            <a:r>
              <a:rPr lang="en-US" sz="2000" dirty="0" smtClean="0"/>
              <a:t>may mediate/moderate </a:t>
            </a:r>
            <a:r>
              <a:rPr lang="en-US" sz="2000" dirty="0"/>
              <a:t>the relationship between stress and academic engagement.  </a:t>
            </a:r>
            <a:endParaRPr lang="en-US" sz="2000" dirty="0" smtClean="0"/>
          </a:p>
          <a:p>
            <a:endParaRPr lang="en-US" sz="2000" dirty="0" smtClean="0"/>
          </a:p>
          <a:p>
            <a:r>
              <a:rPr lang="en-US" sz="2000" dirty="0" smtClean="0"/>
              <a:t>Research </a:t>
            </a:r>
            <a:r>
              <a:rPr lang="en-US" sz="2000" dirty="0"/>
              <a:t>has shown that academic engagement is correlated with positive outcomes for achievement and school completion (Finn &amp; Rock, 1997; </a:t>
            </a:r>
            <a:r>
              <a:rPr lang="en-US" sz="2000" dirty="0" err="1"/>
              <a:t>Fredricks</a:t>
            </a:r>
            <a:r>
              <a:rPr lang="en-US" sz="2000" dirty="0"/>
              <a:t>, </a:t>
            </a:r>
            <a:r>
              <a:rPr lang="en-US" sz="2000" dirty="0" err="1"/>
              <a:t>Blumenfeld</a:t>
            </a:r>
            <a:r>
              <a:rPr lang="en-US" sz="2000" dirty="0"/>
              <a:t>, Paris, 2004).  </a:t>
            </a:r>
            <a:endParaRPr lang="en-US" sz="2000" dirty="0" smtClean="0"/>
          </a:p>
          <a:p>
            <a:endParaRPr lang="en-US" sz="2000" dirty="0" smtClean="0"/>
          </a:p>
          <a:p>
            <a:r>
              <a:rPr lang="en-US" sz="2000" dirty="0" smtClean="0"/>
              <a:t>Stressful </a:t>
            </a:r>
            <a:r>
              <a:rPr lang="en-US" sz="2000" dirty="0"/>
              <a:t>Life Events have been implicated in hindering various aspects of academic engagement, including specifically achievement.  </a:t>
            </a:r>
            <a:endParaRPr lang="en-US" sz="2000" dirty="0" smtClean="0"/>
          </a:p>
          <a:p>
            <a:endParaRPr lang="en-US" sz="2000" dirty="0" smtClean="0"/>
          </a:p>
          <a:p>
            <a:r>
              <a:rPr lang="en-US" sz="2000" dirty="0" smtClean="0"/>
              <a:t>Can </a:t>
            </a:r>
            <a:r>
              <a:rPr lang="en-US" sz="2000" dirty="0"/>
              <a:t>the impact of other protective factors such as positive sleep behaviors and regular </a:t>
            </a:r>
            <a:r>
              <a:rPr lang="en-US" sz="2000" dirty="0" smtClean="0"/>
              <a:t>exercise </a:t>
            </a:r>
            <a:r>
              <a:rPr lang="en-US" sz="2000" dirty="0"/>
              <a:t>improve academic engagement for university students who are experiencing elevated levels of </a:t>
            </a:r>
            <a:r>
              <a:rPr lang="en-US" sz="2000" dirty="0" smtClean="0"/>
              <a:t>stress?</a:t>
            </a:r>
            <a:endParaRPr lang="en-US" sz="20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increased levels of life stressors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lower levels of academic engagement.  Specifically, 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academic engagement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increased levels of exercise (based on number of days per week) for strenuous exercise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a:t>
            </a:r>
            <a:r>
              <a:rPr lang="en-US" sz="2800" dirty="0" smtClean="0">
                <a:latin typeface="Times New Roman" charset="0"/>
                <a:ea typeface="Times New Roman" charset="0"/>
                <a:cs typeface="Times New Roman" charset="0"/>
              </a:rPr>
              <a:t>postulated </a:t>
            </a:r>
            <a:r>
              <a:rPr lang="en-US" sz="2800" dirty="0">
                <a:latin typeface="Times New Roman" charset="0"/>
                <a:ea typeface="Times New Roman" charset="0"/>
                <a:cs typeface="Times New Roman" charset="0"/>
              </a:rPr>
              <a:t>that high levels of strenuous activity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a:t>
            </a:r>
            <a:r>
              <a:rPr lang="en-US" sz="2800" dirty="0" smtClean="0">
                <a:latin typeface="Times New Roman" charset="0"/>
                <a:ea typeface="Times New Roman" charset="0"/>
                <a:cs typeface="Times New Roman" charset="0"/>
              </a:rPr>
              <a:t>impact </a:t>
            </a:r>
            <a:r>
              <a:rPr lang="en-US" sz="2800" dirty="0">
                <a:latin typeface="Times New Roman" charset="0"/>
                <a:ea typeface="Times New Roman" charset="0"/>
                <a:cs typeface="Times New Roman" charset="0"/>
              </a:rPr>
              <a:t>academic engagement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sz="1800" b="1" dirty="0">
                <a:latin typeface="Times New Roman" charset="0"/>
                <a:ea typeface="Times New Roman" charset="0"/>
                <a:cs typeface="Times New Roman" charset="0"/>
              </a:rPr>
              <a:t>203 undergraduate students who were part of the educational psychology research pool at a large southeastern university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159 female, 44 </a:t>
            </a:r>
            <a:r>
              <a:rPr lang="en-US" sz="1800" b="1" dirty="0">
                <a:latin typeface="Times New Roman" charset="0"/>
                <a:ea typeface="Times New Roman" charset="0"/>
                <a:cs typeface="Times New Roman" charset="0"/>
              </a:rPr>
              <a:t>male. </a:t>
            </a:r>
          </a:p>
          <a:p>
            <a:pPr marL="400050" lvl="1" indent="0">
              <a:buFont typeface="Wingdings" pitchFamily="2" charset="2"/>
              <a:buChar char="§"/>
            </a:pPr>
            <a:r>
              <a:rPr lang="en-US" sz="1800" b="1" dirty="0" smtClean="0">
                <a:latin typeface="Times New Roman" charset="0"/>
                <a:ea typeface="Times New Roman" charset="0"/>
                <a:cs typeface="Times New Roman" charset="0"/>
              </a:rPr>
              <a:t>50 </a:t>
            </a:r>
            <a:r>
              <a:rPr lang="en-US" sz="1800" b="1" dirty="0">
                <a:latin typeface="Times New Roman" charset="0"/>
                <a:ea typeface="Times New Roman" charset="0"/>
                <a:cs typeface="Times New Roman" charset="0"/>
              </a:rPr>
              <a:t>freshmen, 51 sophomores, 56 juniors, and 44 seniors.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10 “Asian,” 40 </a:t>
            </a:r>
            <a:r>
              <a:rPr lang="en-US" sz="1800" b="1" dirty="0">
                <a:latin typeface="Times New Roman" charset="0"/>
                <a:ea typeface="Times New Roman" charset="0"/>
                <a:cs typeface="Times New Roman" charset="0"/>
              </a:rPr>
              <a:t>endorsed “Black,” 23 endorsed “Hispanic,” 129 endorsed “White,” and 9</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endorsed “Biracial.”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18-19-years-old </a:t>
            </a:r>
            <a:r>
              <a:rPr lang="en-US" sz="1800" b="1" dirty="0">
                <a:latin typeface="Times New Roman" charset="0"/>
                <a:ea typeface="Times New Roman" charset="0"/>
                <a:cs typeface="Times New Roman" charset="0"/>
              </a:rPr>
              <a:t>(</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88</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20-21 (</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a:t>
            </a:r>
            <a:r>
              <a:rPr lang="en-US" sz="1800" b="1" dirty="0" smtClean="0">
                <a:latin typeface="Times New Roman" charset="0"/>
                <a:ea typeface="Times New Roman" charset="0"/>
                <a:cs typeface="Times New Roman" charset="0"/>
              </a:rPr>
              <a:t>88), 22-25 (N = 25), </a:t>
            </a:r>
            <a:r>
              <a:rPr lang="en-US" sz="1800" b="1" dirty="0">
                <a:latin typeface="Times New Roman" charset="0"/>
                <a:ea typeface="Times New Roman" charset="0"/>
                <a:cs typeface="Times New Roman" charset="0"/>
              </a:rPr>
              <a:t>26-30 </a:t>
            </a:r>
            <a:r>
              <a:rPr lang="en-US" sz="1800" b="1" dirty="0" smtClean="0">
                <a:latin typeface="Times New Roman" charset="0"/>
                <a:ea typeface="Times New Roman" charset="0"/>
                <a:cs typeface="Times New Roman" charset="0"/>
              </a:rPr>
              <a:t>(N = 0), and </a:t>
            </a:r>
            <a:r>
              <a:rPr lang="en-US" sz="1800" b="1" dirty="0">
                <a:latin typeface="Times New Roman" charset="0"/>
                <a:ea typeface="Times New Roman" charset="0"/>
                <a:cs typeface="Times New Roman" charset="0"/>
              </a:rPr>
              <a:t>31 </a:t>
            </a:r>
            <a:r>
              <a:rPr lang="en-US" sz="1800" b="1" dirty="0" smtClean="0">
                <a:latin typeface="Times New Roman" charset="0"/>
                <a:ea typeface="Times New Roman" charset="0"/>
                <a:cs typeface="Times New Roman" charset="0"/>
              </a:rPr>
              <a:t>and above (N = 2). </a:t>
            </a:r>
            <a:endParaRPr lang="en-US" sz="1800"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701675"/>
            <a:ext cx="11029950" cy="1014413"/>
          </a:xfrm>
        </p:spPr>
        <p:txBody>
          <a:bodyPr>
            <a:normAutofit/>
          </a:bodyPr>
          <a:lstStyle/>
          <a:p>
            <a:pPr algn="ctr"/>
            <a:r>
              <a:rPr lang="en-US" sz="4000" dirty="0" smtClean="0"/>
              <a:t>Methods</a:t>
            </a:r>
            <a:endParaRPr lang="en-US" sz="4000" dirty="0"/>
          </a:p>
        </p:txBody>
      </p:sp>
      <p:graphicFrame>
        <p:nvGraphicFramePr>
          <p:cNvPr id="3" name="Object 2"/>
          <p:cNvGraphicFramePr>
            <a:graphicFrameLocks noChangeAspect="1"/>
          </p:cNvGraphicFramePr>
          <p:nvPr>
            <p:extLst>
              <p:ext uri="{D42A27DB-BD31-4B8C-83A1-F6EECF244321}">
                <p14:modId xmlns:p14="http://schemas.microsoft.com/office/powerpoint/2010/main" val="922199413"/>
              </p:ext>
            </p:extLst>
          </p:nvPr>
        </p:nvGraphicFramePr>
        <p:xfrm>
          <a:off x="3119438" y="1000125"/>
          <a:ext cx="7535862" cy="6146884"/>
        </p:xfrm>
        <a:graphic>
          <a:graphicData uri="http://schemas.openxmlformats.org/presentationml/2006/ole">
            <mc:AlternateContent xmlns:mc="http://schemas.openxmlformats.org/markup-compatibility/2006">
              <mc:Choice xmlns:v="urn:schemas-microsoft-com:vml" Requires="v">
                <p:oleObj spid="_x0000_s1093" name="Document" r:id="rId4" imgW="5952018" imgH="4853850" progId="Word.Document.12">
                  <p:embed/>
                </p:oleObj>
              </mc:Choice>
              <mc:Fallback>
                <p:oleObj name="Document" r:id="rId4" imgW="5952018" imgH="4853850" progId="Word.Document.12">
                  <p:embed/>
                  <p:pic>
                    <p:nvPicPr>
                      <p:cNvPr id="0" name=""/>
                      <p:cNvPicPr/>
                      <p:nvPr/>
                    </p:nvPicPr>
                    <p:blipFill>
                      <a:blip r:embed="rId5"/>
                      <a:stretch>
                        <a:fillRect/>
                      </a:stretch>
                    </p:blipFill>
                    <p:spPr>
                      <a:xfrm>
                        <a:off x="3119438" y="1000125"/>
                        <a:ext cx="7535862" cy="6146884"/>
                      </a:xfrm>
                      <a:prstGeom prst="rect">
                        <a:avLst/>
                      </a:prstGeom>
                    </p:spPr>
                  </p:pic>
                </p:oleObj>
              </mc:Fallback>
            </mc:AlternateContent>
          </a:graphicData>
        </a:graphic>
      </p:graphicFrame>
    </p:spTree>
    <p:extLst>
      <p:ext uri="{BB962C8B-B14F-4D97-AF65-F5344CB8AC3E}">
        <p14:creationId xmlns:p14="http://schemas.microsoft.com/office/powerpoint/2010/main" val="5135754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a:t>
            </a:r>
            <a:r>
              <a:rPr lang="en-US" sz="5000" dirty="0" smtClean="0">
                <a:latin typeface="Times New Roman" charset="0"/>
                <a:ea typeface="Times New Roman" charset="0"/>
                <a:cs typeface="Times New Roman" charset="0"/>
              </a:rPr>
              <a:t>university and the current institution determined that a human subjects review was not required for the current study.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68500"/>
            <a:ext cx="11029615" cy="46863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200" dirty="0" smtClean="0"/>
              <a:t>All </a:t>
            </a:r>
            <a:r>
              <a:rPr lang="en-US" sz="3200" dirty="0"/>
              <a:t>analyses were completed using the open source statistical package R, version 3.4.1.  </a:t>
            </a:r>
            <a:endParaRPr lang="en-US" sz="3200" dirty="0" smtClean="0"/>
          </a:p>
          <a:p>
            <a:pPr marL="1144350" lvl="2" indent="-514350" defTabSz="914400">
              <a:spcBef>
                <a:spcPts val="0"/>
              </a:spcBef>
              <a:spcAft>
                <a:spcPts val="0"/>
              </a:spcAft>
              <a:buClrTx/>
              <a:buSzTx/>
              <a:buFont typeface="+mj-lt"/>
              <a:buAutoNum type="arabicPeriod"/>
            </a:pPr>
            <a:endParaRPr lang="en-US" sz="3200" dirty="0" smtClean="0"/>
          </a:p>
          <a:p>
            <a:pPr marL="1144350" lvl="2" indent="-514350" defTabSz="914400">
              <a:spcBef>
                <a:spcPts val="0"/>
              </a:spcBef>
              <a:spcAft>
                <a:spcPts val="0"/>
              </a:spcAft>
              <a:buClrTx/>
              <a:buSzTx/>
              <a:buFont typeface="+mj-lt"/>
              <a:buAutoNum type="arabicPeriod"/>
            </a:pPr>
            <a:r>
              <a:rPr lang="en-US" sz="3200" dirty="0" smtClean="0"/>
              <a:t>Before </a:t>
            </a:r>
            <a:r>
              <a:rPr lang="en-US" sz="3200" dirty="0"/>
              <a:t>addressing the specific questions of the present study, demographic differences in the data were evaluated with respect to the dependent variable, including age, gender, ethnicity, and class </a:t>
            </a:r>
            <a:r>
              <a:rPr lang="en-US" sz="3200" dirty="0" smtClean="0"/>
              <a:t>standing</a:t>
            </a:r>
            <a:r>
              <a:rPr lang="en-US" sz="3200" dirty="0" smtClean="0"/>
              <a:t>.</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 – removed item # 33</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630000" lvl="2" indent="0" defTabSz="914400">
              <a:spcBef>
                <a:spcPts val="0"/>
              </a:spcBef>
              <a:spcAft>
                <a:spcPts val="0"/>
              </a:spcAft>
              <a:buClrTx/>
              <a:buSzTx/>
              <a:buNone/>
            </a:pPr>
            <a:endParaRPr lang="en-US" sz="3400" dirty="0"/>
          </a:p>
          <a:p>
            <a:pPr marL="630000" lvl="2" indent="0" defTabSz="914400">
              <a:spcBef>
                <a:spcPts val="0"/>
              </a:spcBef>
              <a:spcAft>
                <a:spcPts val="0"/>
              </a:spcAft>
              <a:buClrTx/>
              <a:buSzTx/>
              <a:buNone/>
            </a:pPr>
            <a:r>
              <a:rPr lang="en-US" sz="3400" dirty="0" smtClean="0">
                <a:solidFill>
                  <a:schemeClr val="tx1"/>
                </a:solidFill>
                <a:latin typeface="Times New Roman" charset="0"/>
                <a:ea typeface="Times New Roman" charset="0"/>
                <a:cs typeface="Times New Roman" charset="0"/>
              </a:rPr>
              <a:t>4.  Bonferroni correction was applied to account for alpha inflation in evaluating each sub-factor of engagement.  Significance set at p&lt;.01 instead of p&lt;.05</a:t>
            </a:r>
            <a:endParaRPr lang="en-US" sz="3000" dirty="0" smtClean="0">
              <a:solidFill>
                <a:schemeClr val="tx1"/>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93795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40624681"/>
              </p:ext>
            </p:extLst>
          </p:nvPr>
        </p:nvGraphicFramePr>
        <p:xfrm>
          <a:off x="1361931" y="621347"/>
          <a:ext cx="9553432" cy="5974080"/>
        </p:xfrm>
        <a:graphic>
          <a:graphicData uri="http://schemas.openxmlformats.org/drawingml/2006/table">
            <a:tbl>
              <a:tblPr firstRow="1" firstCol="1" bandRow="1">
                <a:tableStyleId>{5C22544A-7EE6-4342-B048-85BDC9FD1C3A}</a:tableStyleId>
              </a:tblPr>
              <a:tblGrid>
                <a:gridCol w="3889614"/>
                <a:gridCol w="791570"/>
                <a:gridCol w="655092"/>
                <a:gridCol w="641445"/>
                <a:gridCol w="682388"/>
                <a:gridCol w="655093"/>
                <a:gridCol w="764274"/>
                <a:gridCol w="750627"/>
                <a:gridCol w="639408"/>
                <a:gridCol w="83921"/>
              </a:tblGrid>
              <a:tr h="393965">
                <a:tc gridSpan="9">
                  <a:txBody>
                    <a:bodyPr/>
                    <a:lstStyle/>
                    <a:p>
                      <a:pPr marL="0" marR="0" indent="0">
                        <a:lnSpc>
                          <a:spcPct val="200000"/>
                        </a:lnSpc>
                        <a:spcBef>
                          <a:spcPts val="0"/>
                        </a:spcBef>
                        <a:spcAft>
                          <a:spcPts val="0"/>
                        </a:spcAft>
                      </a:pPr>
                      <a:r>
                        <a:rPr lang="en-US" sz="1400" kern="100" dirty="0">
                          <a:effectLst/>
                        </a:rPr>
                        <a:t>Confirmatory Factor Analysis of Factor Structure of Student Course Engagement Questionnaire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87506">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400" kern="100" dirty="0">
                          <a:effectLst/>
                        </a:rPr>
                        <a:t>Factor 1</a:t>
                      </a:r>
                    </a:p>
                    <a:p>
                      <a:pPr marL="0" marR="0" indent="0" algn="ctr">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2</a:t>
                      </a:r>
                    </a:p>
                    <a:p>
                      <a:pPr marL="0" marR="0" indent="0" algn="ctr">
                        <a:lnSpc>
                          <a:spcPct val="200000"/>
                        </a:lnSpc>
                        <a:spcBef>
                          <a:spcPts val="0"/>
                        </a:spcBef>
                        <a:spcAft>
                          <a:spcPts val="0"/>
                        </a:spcAft>
                      </a:pPr>
                      <a:r>
                        <a:rPr lang="en-US" sz="1400" kern="100">
                          <a:effectLst/>
                        </a:rPr>
                        <a:t>(Emotional)</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3</a:t>
                      </a:r>
                    </a:p>
                    <a:p>
                      <a:pPr marL="0" marR="0" indent="0" algn="ctr">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400" kern="100" dirty="0">
                          <a:effectLst/>
                        </a:rPr>
                        <a:t>Factor 4 (Performance)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93753">
                <a:tc>
                  <a:txBody>
                    <a:bodyPr/>
                    <a:lstStyle/>
                    <a:p>
                      <a:pPr marL="0" marR="0" indent="457200">
                        <a:lnSpc>
                          <a:spcPct val="200000"/>
                        </a:lnSpc>
                        <a:spcBef>
                          <a:spcPts val="0"/>
                        </a:spcBef>
                        <a:spcAft>
                          <a:spcPts val="0"/>
                        </a:spcAft>
                      </a:pPr>
                      <a:r>
                        <a:rPr lang="en-US" sz="1400" kern="100" dirty="0" smtClean="0">
                          <a:effectLst/>
                        </a:rPr>
                        <a:t>ITEMS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Making sure to study on a regular basis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Putting forth effort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Doing all homework problems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Staying up on the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787506">
                <a:tc>
                  <a:txBody>
                    <a:bodyPr/>
                    <a:lstStyle/>
                    <a:p>
                      <a:pPr marL="0" marR="0" indent="0">
                        <a:lnSpc>
                          <a:spcPct val="200000"/>
                        </a:lnSpc>
                        <a:spcBef>
                          <a:spcPts val="0"/>
                        </a:spcBef>
                        <a:spcAft>
                          <a:spcPts val="0"/>
                        </a:spcAft>
                      </a:pPr>
                      <a:r>
                        <a:rPr lang="en-US" sz="1400" kern="100" dirty="0">
                          <a:effectLst/>
                        </a:rPr>
                        <a:t>Looking over class notes between classes to </a:t>
                      </a:r>
                    </a:p>
                    <a:p>
                      <a:pPr marL="91440" marR="0" indent="0">
                        <a:lnSpc>
                          <a:spcPct val="200000"/>
                        </a:lnSpc>
                        <a:spcBef>
                          <a:spcPts val="0"/>
                        </a:spcBef>
                        <a:spcAft>
                          <a:spcPts val="0"/>
                        </a:spcAft>
                      </a:pPr>
                      <a:r>
                        <a:rPr lang="en-US" sz="1400" kern="100" dirty="0">
                          <a:effectLst/>
                        </a:rPr>
                        <a:t>make sure I understand the material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Being organized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Taking good notes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Listening carefully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Coming to class every day</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0.47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4259276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6869919"/>
              </p:ext>
            </p:extLst>
          </p:nvPr>
        </p:nvGraphicFramePr>
        <p:xfrm>
          <a:off x="1255593" y="709679"/>
          <a:ext cx="9553432" cy="5975887"/>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475647">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951294">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475647">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rPr>
                        <a:t>Finding ways to make the course material relevant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475647">
                <a:tc>
                  <a:txBody>
                    <a:bodyPr/>
                    <a:lstStyle/>
                    <a:p>
                      <a:pPr marL="0" marR="0" indent="0">
                        <a:lnSpc>
                          <a:spcPct val="200000"/>
                        </a:lnSpc>
                        <a:spcBef>
                          <a:spcPts val="0"/>
                        </a:spcBef>
                        <a:spcAft>
                          <a:spcPts val="0"/>
                        </a:spcAft>
                      </a:pPr>
                      <a:r>
                        <a:rPr lang="en-US" sz="1600" kern="100" dirty="0" smtClean="0">
                          <a:effectLst/>
                          <a:latin typeface="+mn-lt"/>
                          <a:ea typeface="+mn-ea"/>
                          <a:cs typeface="+mn-cs"/>
                        </a:rPr>
                        <a:t>Applying</a:t>
                      </a:r>
                      <a:r>
                        <a:rPr lang="en-US" sz="1600" kern="100" baseline="0" dirty="0" smtClean="0">
                          <a:effectLst/>
                          <a:latin typeface="+mn-lt"/>
                          <a:ea typeface="+mn-ea"/>
                          <a:cs typeface="+mn-cs"/>
                        </a:rPr>
                        <a:t> course material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b="0" dirty="0" smtClean="0">
                          <a:effectLst/>
                          <a:latin typeface="Times New Roman" panose="02020603050405020304" pitchFamily="18" charset="0"/>
                          <a:cs typeface="Times New Roman" panose="02020603050405020304" pitchFamily="18" charset="0"/>
                        </a:rPr>
                        <a:t>0.81</a:t>
                      </a:r>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latin typeface="+mn-lt"/>
                          <a:ea typeface="+mn-ea"/>
                          <a:cs typeface="+mn-cs"/>
                        </a:rPr>
                        <a:t>Finding</a:t>
                      </a:r>
                      <a:r>
                        <a:rPr lang="en-US" sz="1600" kern="100" baseline="0" dirty="0" smtClean="0">
                          <a:effectLst/>
                          <a:latin typeface="+mn-lt"/>
                          <a:ea typeface="+mn-ea"/>
                          <a:cs typeface="+mn-cs"/>
                        </a:rPr>
                        <a:t> ways to make the course interesting to me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Thinking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about the course between class meetings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61140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Really</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desiring to learn the material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3110616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05368149"/>
              </p:ext>
            </p:extLst>
          </p:nvPr>
        </p:nvGraphicFramePr>
        <p:xfrm>
          <a:off x="1255591" y="709678"/>
          <a:ext cx="9730856" cy="5646506"/>
        </p:xfrm>
        <a:graphic>
          <a:graphicData uri="http://schemas.openxmlformats.org/drawingml/2006/table">
            <a:tbl>
              <a:tblPr firstRow="1" firstCol="1" bandRow="1">
                <a:tableStyleId>{5C22544A-7EE6-4342-B048-85BDC9FD1C3A}</a:tableStyleId>
              </a:tblPr>
              <a:tblGrid>
                <a:gridCol w="4337183"/>
                <a:gridCol w="583850"/>
                <a:gridCol w="639457"/>
                <a:gridCol w="653357"/>
                <a:gridCol w="708963"/>
                <a:gridCol w="625555"/>
                <a:gridCol w="708963"/>
                <a:gridCol w="736765"/>
                <a:gridCol w="651283"/>
                <a:gridCol w="85480"/>
              </a:tblGrid>
              <a:tr h="341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467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41922">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Raising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my hand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0.97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Asking questions when I don’t understand the instructor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282026">
                <a:tc>
                  <a:txBody>
                    <a:bodyPr/>
                    <a:lstStyle/>
                    <a:p>
                      <a:pPr marL="0" marR="0" indent="0">
                        <a:lnSpc>
                          <a:spcPct val="1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Having fun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0.57</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p>
                  </a:txBody>
                  <a:tcPr marL="58521" marR="58521" marT="0" marB="0" anchor="ctr"/>
                </a:tc>
                <a:tc gridSpan="2">
                  <a:txBody>
                    <a:bodyPr/>
                    <a:lstStyle/>
                    <a:p>
                      <a:pPr>
                        <a:lnSpc>
                          <a:spcPct val="100000"/>
                        </a:lnSpc>
                      </a:pPr>
                      <a:endParaRPr lang="en-US" sz="1600" dirty="0"/>
                    </a:p>
                  </a:txBody>
                  <a:tcPr marL="58521" marR="58521" marT="0" marB="0" anchor="ctr"/>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Participating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actively in small-group discussions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Going to the professor’s office hours to review assignments or tests or to ask questions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Helping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fellow students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0.41</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1184313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6081227"/>
              </p:ext>
            </p:extLst>
          </p:nvPr>
        </p:nvGraphicFramePr>
        <p:xfrm>
          <a:off x="1255593" y="709678"/>
          <a:ext cx="9553432" cy="3987881"/>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515891">
                <a:tc>
                  <a:txBody>
                    <a:bodyPr/>
                    <a:lstStyle/>
                    <a:p>
                      <a:pPr marL="0" marR="0" indent="457200" algn="l">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54591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Getting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good grades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0.77</a:t>
                      </a:r>
                      <a:endParaRPr lang="en-US" sz="1600" dirty="0"/>
                    </a:p>
                  </a:txBody>
                  <a:tcPr marL="58521" marR="58521" marT="0" marB="0" anchor="ctr"/>
                </a:tc>
                <a:tc gridSpan="2">
                  <a:txBody>
                    <a:bodyPr/>
                    <a:lstStyle/>
                    <a:p>
                      <a:r>
                        <a:rPr lang="en-US" sz="1600" dirty="0" smtClean="0"/>
                        <a:t>0.62</a:t>
                      </a:r>
                      <a:endParaRPr lang="en-US" sz="1600" dirty="0"/>
                    </a:p>
                  </a:txBody>
                  <a:tcPr marL="58521" marR="58521" marT="0" marB="0" anchor="ctr"/>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Doing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well on tests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0.68</a:t>
                      </a:r>
                      <a:endParaRPr lang="en-US" sz="1600" dirty="0"/>
                    </a:p>
                  </a:txBody>
                  <a:tcPr marL="58521" marR="58521" marT="0" marB="0" anchor="ctr"/>
                </a:tc>
                <a:tc gridSpan="2">
                  <a:txBody>
                    <a:bodyPr/>
                    <a:lstStyle/>
                    <a:p>
                      <a:r>
                        <a:rPr lang="en-US" sz="1600" dirty="0" smtClean="0"/>
                        <a:t>0.69</a:t>
                      </a:r>
                      <a:endParaRPr lang="en-US" sz="1600" dirty="0"/>
                    </a:p>
                  </a:txBody>
                  <a:tcPr marL="58521" marR="58521" marT="0" marB="0" anchor="ctr"/>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Being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confident that I can learn and do well in the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0.64</a:t>
                      </a:r>
                      <a:endParaRPr lang="en-US" sz="1600" dirty="0"/>
                    </a:p>
                  </a:txBody>
                  <a:tcPr marL="58521" marR="58521" marT="0" marB="0" anchor="ctr"/>
                </a:tc>
                <a:tc gridSpan="2">
                  <a:txBody>
                    <a:bodyPr/>
                    <a:lstStyle/>
                    <a:p>
                      <a:r>
                        <a:rPr lang="en-US" sz="1600" dirty="0" smtClean="0"/>
                        <a:t>0.66</a:t>
                      </a:r>
                      <a:endParaRPr lang="en-US" sz="1600" dirty="0"/>
                    </a:p>
                  </a:txBody>
                  <a:tcPr marL="58521" marR="58521"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1500086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 xmlns:a16="http://schemas.microsoft.com/office/drawing/2014/main"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6115790"/>
              </p:ext>
            </p:extLst>
          </p:nvPr>
        </p:nvGraphicFramePr>
        <p:xfrm>
          <a:off x="195071" y="694945"/>
          <a:ext cx="11875010" cy="605236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071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158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3823">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479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-.03</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567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3522966"/>
              </p:ext>
            </p:extLst>
          </p:nvPr>
        </p:nvGraphicFramePr>
        <p:xfrm>
          <a:off x="195071" y="694945"/>
          <a:ext cx="11875010" cy="6064425"/>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594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551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6722">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750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.10</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7929">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5054"/>
            <a:ext cx="11029615" cy="4685145"/>
          </a:xfrm>
        </p:spPr>
        <p:txBody>
          <a:bodyPr anchor="t">
            <a:normAutofit/>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49748235"/>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580***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312**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580446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16892623"/>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312**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6276501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065356705"/>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312**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155***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049*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046*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8925108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06930"/>
            <a:ext cx="11029615" cy="4814426"/>
          </a:xfrm>
        </p:spPr>
        <p:txBody>
          <a:bodyPr anchor="t">
            <a:normAutofit fontScale="77500" lnSpcReduction="20000"/>
          </a:bodyPr>
          <a:lstStyle/>
          <a:p>
            <a:pPr marL="0" indent="0">
              <a:buNone/>
            </a:pPr>
            <a:r>
              <a:rPr lang="en-US" sz="3600" dirty="0" smtClean="0">
                <a:solidFill>
                  <a:schemeClr val="accent6"/>
                </a:solidFill>
                <a:latin typeface="Times New Roman" charset="0"/>
                <a:ea typeface="Times New Roman" charset="0"/>
                <a:cs typeface="Times New Roman" charset="0"/>
              </a:rPr>
              <a:t>Research 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and 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2490502"/>
              </p:ext>
            </p:extLst>
          </p:nvPr>
        </p:nvGraphicFramePr>
        <p:xfrm>
          <a:off x="195071" y="694945"/>
          <a:ext cx="11875010" cy="6020209"/>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786770">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59110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6092">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570">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.09</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.07</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.18</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.04</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-.06</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43.04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41.33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50">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479633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864426"/>
            <a:ext cx="11029615" cy="481577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7808994"/>
              </p:ext>
            </p:extLst>
          </p:nvPr>
        </p:nvGraphicFramePr>
        <p:xfrm>
          <a:off x="938782" y="859803"/>
          <a:ext cx="10275317" cy="5663826"/>
        </p:xfrm>
        <a:graphic>
          <a:graphicData uri="http://schemas.openxmlformats.org/drawingml/2006/table">
            <a:tbl>
              <a:tblPr firstRow="1" firstCol="1" bandRow="1">
                <a:tableStyleId>{5C22544A-7EE6-4342-B048-85BDC9FD1C3A}</a:tableStyleId>
              </a:tblPr>
              <a:tblGrid>
                <a:gridCol w="5460122"/>
                <a:gridCol w="1830696"/>
                <a:gridCol w="1536700"/>
                <a:gridCol w="1447799"/>
              </a:tblGrid>
              <a:tr h="836162">
                <a:tc gridSpan="4">
                  <a:txBody>
                    <a:bodyPr/>
                    <a:lstStyle/>
                    <a:p>
                      <a:pPr marL="0" marR="0" indent="0">
                        <a:lnSpc>
                          <a:spcPct val="100000"/>
                        </a:lnSpc>
                        <a:spcBef>
                          <a:spcPts val="0"/>
                        </a:spcBef>
                        <a:spcAft>
                          <a:spcPts val="0"/>
                        </a:spcAft>
                      </a:pPr>
                      <a:r>
                        <a:rPr lang="en-US" sz="2000" kern="100" dirty="0" smtClean="0">
                          <a:effectLst/>
                          <a:latin typeface="Times New Roman" panose="02020603050405020304" pitchFamily="18" charset="0"/>
                          <a:cs typeface="Times New Roman" panose="02020603050405020304" pitchFamily="18" charset="0"/>
                        </a:rPr>
                        <a:t>Moderation </a:t>
                      </a:r>
                      <a:r>
                        <a:rPr lang="en-US" sz="2000" kern="100" dirty="0">
                          <a:effectLst/>
                          <a:latin typeface="Times New Roman" panose="02020603050405020304" pitchFamily="18" charset="0"/>
                          <a:cs typeface="Times New Roman" panose="02020603050405020304" pitchFamily="18" charset="0"/>
                        </a:rPr>
                        <a:t>analyses for effect of exercise as moderator in relationship between stress and AE/factors</a:t>
                      </a:r>
                      <a:r>
                        <a:rPr lang="en-US" sz="2000" kern="100" dirty="0" smtClean="0">
                          <a:effectLst/>
                          <a:latin typeface="Times New Roman" panose="02020603050405020304" pitchFamily="18" charset="0"/>
                          <a:cs typeface="Times New Roman" panose="02020603050405020304" pitchFamily="18" charset="0"/>
                        </a:rPr>
                        <a:t>.</a:t>
                      </a:r>
                      <a:r>
                        <a:rPr lang="en-US" sz="2000" kern="100" dirty="0">
                          <a:effectLst/>
                          <a:latin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sz="1400" kern="100" dirty="0" smtClean="0">
                          <a:effectLst/>
                          <a:latin typeface="Times New Roman" panose="02020603050405020304" pitchFamily="18" charset="0"/>
                          <a:cs typeface="Times New Roman" panose="02020603050405020304" pitchFamily="18" charset="0"/>
                        </a:rPr>
                        <a:t>Model Y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0</a:t>
                      </a:r>
                      <a:r>
                        <a:rPr lang="en-US" sz="1400" kern="100" dirty="0" smtClean="0">
                          <a:effectLst/>
                          <a:latin typeface="Times New Roman" panose="02020603050405020304" pitchFamily="18" charset="0"/>
                          <a:cs typeface="Times New Roman" panose="02020603050405020304" pitchFamily="18" charset="0"/>
                        </a:rPr>
                        <a:t>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1</a:t>
                      </a:r>
                      <a:r>
                        <a:rPr lang="en-US" sz="1400" kern="100" dirty="0" smtClean="0">
                          <a:effectLst/>
                          <a:latin typeface="Times New Roman" panose="02020603050405020304" pitchFamily="18" charset="0"/>
                          <a:cs typeface="Times New Roman" panose="02020603050405020304" pitchFamily="18" charset="0"/>
                        </a:rPr>
                        <a:t> Stress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2</a:t>
                      </a:r>
                      <a:r>
                        <a:rPr lang="en-US" sz="1400" kern="100" dirty="0" smtClean="0">
                          <a:effectLst/>
                          <a:latin typeface="Times New Roman" panose="02020603050405020304" pitchFamily="18" charset="0"/>
                          <a:cs typeface="Times New Roman" panose="02020603050405020304" pitchFamily="18" charset="0"/>
                        </a:rPr>
                        <a:t> 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3</a:t>
                      </a:r>
                      <a:r>
                        <a:rPr lang="en-US" sz="1400" kern="100" dirty="0" smtClean="0">
                          <a:effectLst/>
                          <a:latin typeface="Times New Roman" panose="02020603050405020304" pitchFamily="18" charset="0"/>
                          <a:cs typeface="Times New Roman" panose="02020603050405020304" pitchFamily="18" charset="0"/>
                        </a:rPr>
                        <a:t> Stress*Exercise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91440" marR="0" indent="0">
                        <a:lnSpc>
                          <a:spcPct val="200000"/>
                        </a:lnSpc>
                        <a:spcBef>
                          <a:spcPts val="0"/>
                        </a:spcBef>
                        <a:spcAft>
                          <a:spcPts val="0"/>
                        </a:spcAft>
                      </a:pPr>
                      <a:r>
                        <a:rPr lang="en-US" sz="1800" kern="100" dirty="0">
                          <a:effectLst/>
                          <a:latin typeface="Times New Roman" panose="02020603050405020304" pitchFamily="18" charset="0"/>
                          <a:cs typeface="Times New Roman" panose="02020603050405020304" pitchFamily="18" charset="0"/>
                        </a:rPr>
                        <a:t>Total Academic Engagement (Y)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.285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Skills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Emotional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Participation/interaction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171**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141*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003*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Performance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indent="0">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udrey\AudreyDissertation\Figures\Stress_Vs_Part_High_Exercise.png"/>
          <p:cNvPicPr/>
          <p:nvPr/>
        </p:nvPicPr>
        <p:blipFill>
          <a:blip r:embed="rId3">
            <a:extLst>
              <a:ext uri="{28A0092B-C50C-407E-A947-70E740481C1C}">
                <a14:useLocalDpi xmlns:a14="http://schemas.microsoft.com/office/drawing/2010/main" val="0"/>
              </a:ext>
            </a:extLst>
          </a:blip>
          <a:srcRect/>
          <a:stretch>
            <a:fillRect/>
          </a:stretch>
        </p:blipFill>
        <p:spPr bwMode="auto">
          <a:xfrm>
            <a:off x="1056632" y="1733674"/>
            <a:ext cx="4354830" cy="3324225"/>
          </a:xfrm>
          <a:prstGeom prst="rect">
            <a:avLst/>
          </a:prstGeom>
          <a:noFill/>
          <a:ln>
            <a:noFill/>
          </a:ln>
        </p:spPr>
      </p:pic>
      <p:pic>
        <p:nvPicPr>
          <p:cNvPr id="5" name="Picture 4" descr="C:\Audrey\AudreyDissertation\Figures\Stress_Vs_Part_Low_Exercise.png"/>
          <p:cNvPicPr/>
          <p:nvPr/>
        </p:nvPicPr>
        <p:blipFill>
          <a:blip r:embed="rId4">
            <a:extLst>
              <a:ext uri="{28A0092B-C50C-407E-A947-70E740481C1C}">
                <a14:useLocalDpi xmlns:a14="http://schemas.microsoft.com/office/drawing/2010/main" val="0"/>
              </a:ext>
            </a:extLst>
          </a:blip>
          <a:srcRect/>
          <a:stretch>
            <a:fillRect/>
          </a:stretch>
        </p:blipFill>
        <p:spPr bwMode="auto">
          <a:xfrm>
            <a:off x="6242655" y="1733674"/>
            <a:ext cx="4361815" cy="3295650"/>
          </a:xfrm>
          <a:prstGeom prst="rect">
            <a:avLst/>
          </a:prstGeom>
          <a:noFill/>
          <a:ln>
            <a:noFill/>
          </a:ln>
        </p:spPr>
      </p:pic>
      <p:sp>
        <p:nvSpPr>
          <p:cNvPr id="7" name="TextBox 6"/>
          <p:cNvSpPr txBox="1"/>
          <p:nvPr/>
        </p:nvSpPr>
        <p:spPr>
          <a:xfrm>
            <a:off x="2363189" y="5438898"/>
            <a:ext cx="32182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1: </a:t>
            </a:r>
            <a:r>
              <a:rPr lang="en-US" u="sng" dirty="0" smtClean="0">
                <a:latin typeface="Times New Roman" panose="02020603050405020304" pitchFamily="18" charset="0"/>
                <a:cs typeface="Times New Roman" panose="02020603050405020304" pitchFamily="18" charset="0"/>
              </a:rPr>
              <a:t>High</a:t>
            </a:r>
            <a:r>
              <a:rPr lang="en-US" dirty="0" smtClean="0">
                <a:latin typeface="Times New Roman" panose="02020603050405020304" pitchFamily="18" charset="0"/>
                <a:cs typeface="Times New Roman" panose="02020603050405020304" pitchFamily="18" charset="0"/>
              </a:rPr>
              <a:t> Exercise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7533918" y="5438898"/>
            <a:ext cx="235833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2: </a:t>
            </a:r>
            <a:r>
              <a:rPr lang="en-US" u="sng" dirty="0" smtClean="0">
                <a:latin typeface="Times New Roman" panose="02020603050405020304" pitchFamily="18" charset="0"/>
                <a:cs typeface="Times New Roman" panose="02020603050405020304" pitchFamily="18" charset="0"/>
              </a:rPr>
              <a:t>Low</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Exercise</a:t>
            </a:r>
          </a:p>
        </p:txBody>
      </p:sp>
    </p:spTree>
    <p:extLst>
      <p:ext uri="{BB962C8B-B14F-4D97-AF65-F5344CB8AC3E}">
        <p14:creationId xmlns:p14="http://schemas.microsoft.com/office/powerpoint/2010/main" val="39011946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3">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3.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2572"/>
            <a:ext cx="11029615" cy="4865428"/>
          </a:xfrm>
        </p:spPr>
        <p:txBody>
          <a:bodyPr anchor="t">
            <a:normAutofit fontScale="70000" lnSpcReduction="20000"/>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6: </a:t>
            </a:r>
            <a:r>
              <a:rPr lang="en-US" sz="3600" b="1" dirty="0">
                <a:solidFill>
                  <a:schemeClr val="accent6"/>
                </a:solidFill>
                <a:latin typeface="Times New Roman" charset="0"/>
                <a:ea typeface="Times New Roman" charset="0"/>
                <a:cs typeface="Times New Roman" charset="0"/>
              </a:rPr>
              <a:t>What is the </a:t>
            </a:r>
            <a:r>
              <a:rPr lang="en-US" sz="3600" b="1" dirty="0" smtClean="0">
                <a:solidFill>
                  <a:schemeClr val="accent6"/>
                </a:solidFill>
                <a:latin typeface="Times New Roman" charset="0"/>
                <a:ea typeface="Times New Roman" charset="0"/>
                <a:cs typeface="Times New Roman" charset="0"/>
              </a:rPr>
              <a:t>hierarchical influence of </a:t>
            </a:r>
            <a:r>
              <a:rPr lang="en-US" sz="3600" b="1" dirty="0">
                <a:solidFill>
                  <a:schemeClr val="accent6"/>
                </a:solidFill>
                <a:latin typeface="Times New Roman" charset="0"/>
                <a:ea typeface="Times New Roman" charset="0"/>
                <a:cs typeface="Times New Roman" charset="0"/>
              </a:rPr>
              <a:t>the </a:t>
            </a:r>
            <a:r>
              <a:rPr lang="en-US" sz="3600" b="1" dirty="0" smtClean="0">
                <a:solidFill>
                  <a:schemeClr val="accent6"/>
                </a:solidFill>
                <a:latin typeface="Times New Roman" charset="0"/>
                <a:ea typeface="Times New Roman" charset="0"/>
                <a:cs typeface="Times New Roman" charset="0"/>
              </a:rPr>
              <a:t>effects </a:t>
            </a:r>
            <a:r>
              <a:rPr lang="en-US" sz="3600" b="1" dirty="0">
                <a:solidFill>
                  <a:schemeClr val="accent6"/>
                </a:solidFill>
                <a:latin typeface="Times New Roman" charset="0"/>
                <a:ea typeface="Times New Roman" charset="0"/>
                <a:cs typeface="Times New Roman" charset="0"/>
              </a:rPr>
              <a:t>of stressful life events, </a:t>
            </a:r>
            <a:r>
              <a:rPr lang="en-US" sz="3600" b="1" dirty="0" smtClean="0">
                <a:solidFill>
                  <a:schemeClr val="accent6"/>
                </a:solidFill>
                <a:latin typeface="Times New Roman" charset="0"/>
                <a:ea typeface="Times New Roman" charset="0"/>
                <a:cs typeface="Times New Roman" charset="0"/>
              </a:rPr>
              <a:t>sleep hygiene</a:t>
            </a:r>
            <a:r>
              <a:rPr lang="en-US" sz="3600" b="1" dirty="0">
                <a:solidFill>
                  <a:schemeClr val="accent6"/>
                </a:solidFill>
                <a:latin typeface="Times New Roman" charset="0"/>
                <a:ea typeface="Times New Roman" charset="0"/>
                <a:cs typeface="Times New Roman" charset="0"/>
              </a:rPr>
              <a:t>, and </a:t>
            </a:r>
            <a:r>
              <a:rPr lang="en-US" sz="3600" b="1" dirty="0" smtClean="0">
                <a:solidFill>
                  <a:schemeClr val="accent6"/>
                </a:solidFill>
                <a:latin typeface="Times New Roman" charset="0"/>
                <a:ea typeface="Times New Roman" charset="0"/>
                <a:cs typeface="Times New Roman" charset="0"/>
              </a:rPr>
              <a:t>exercise on</a:t>
            </a:r>
            <a:r>
              <a:rPr lang="en-US" sz="3600" b="1" dirty="0">
                <a:solidFill>
                  <a:schemeClr val="accent6"/>
                </a:solidFill>
                <a:latin typeface="Times New Roman" charset="0"/>
                <a:ea typeface="Times New Roman" charset="0"/>
                <a:cs typeface="Times New Roman" charset="0"/>
              </a:rPr>
              <a:t>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b="1" dirty="0" smtClean="0">
                <a:latin typeface="Times New Roman" charset="0"/>
                <a:ea typeface="Times New Roman" charset="0"/>
                <a:cs typeface="Times New Roman" charset="0"/>
              </a:rPr>
              <a:t>Data </a:t>
            </a:r>
            <a:r>
              <a:rPr lang="en-US" sz="3600" b="1" dirty="0">
                <a:latin typeface="Times New Roman" charset="0"/>
                <a:ea typeface="Times New Roman" charset="0"/>
                <a:cs typeface="Times New Roman" charset="0"/>
              </a:rPr>
              <a:t>analysis </a:t>
            </a:r>
            <a:r>
              <a:rPr lang="en-US" sz="3600" b="1" dirty="0" smtClean="0">
                <a:latin typeface="Times New Roman" charset="0"/>
                <a:ea typeface="Times New Roman" charset="0"/>
                <a:cs typeface="Times New Roman" charset="0"/>
              </a:rPr>
              <a:t>6</a:t>
            </a:r>
            <a:r>
              <a:rPr lang="en-US" sz="3600" b="1" dirty="0" smtClean="0"/>
              <a:t>:</a:t>
            </a:r>
            <a:r>
              <a:rPr lang="en-US" sz="3600" b="1" i="1" dirty="0" smtClean="0"/>
              <a:t> </a:t>
            </a:r>
          </a:p>
          <a:p>
            <a:pPr marL="0" indent="0" defTabSz="914400">
              <a:spcBef>
                <a:spcPts val="0"/>
              </a:spcBef>
              <a:spcAft>
                <a:spcPts val="0"/>
              </a:spcAft>
              <a:buClrTx/>
              <a:buSzTx/>
              <a:buNone/>
            </a:pPr>
            <a:r>
              <a:rPr lang="en-US" sz="3600" b="1" i="1" dirty="0" smtClean="0"/>
              <a:t> </a:t>
            </a:r>
          </a:p>
          <a:p>
            <a:pPr defTabSz="914400">
              <a:spcBef>
                <a:spcPts val="0"/>
              </a:spcBef>
              <a:spcAft>
                <a:spcPts val="0"/>
              </a:spcAft>
              <a:buClrTx/>
              <a:buSzTx/>
            </a:pPr>
            <a:r>
              <a:rPr lang="en-US" sz="3600" dirty="0" smtClean="0">
                <a:latin typeface="Times New Roman" charset="0"/>
                <a:cs typeface="Times New Roman" charset="0"/>
              </a:rPr>
              <a:t>I used a Random Forest Approach to determine the level of importance of the independent variables (</a:t>
            </a:r>
            <a:r>
              <a:rPr lang="en-US" sz="3600" dirty="0">
                <a:latin typeface="Times New Roman" charset="0"/>
                <a:ea typeface="Times New Roman" charset="0"/>
                <a:cs typeface="Times New Roman" charset="0"/>
              </a:rPr>
              <a:t>with stressful life events, sleep hygiene, and </a:t>
            </a:r>
            <a:r>
              <a:rPr lang="en-US" sz="3600" dirty="0" smtClean="0">
                <a:latin typeface="Times New Roman" charset="0"/>
                <a:ea typeface="Times New Roman" charset="0"/>
                <a:cs typeface="Times New Roman" charset="0"/>
              </a:rPr>
              <a:t>exercise)</a:t>
            </a:r>
            <a:r>
              <a:rPr lang="en-US" sz="3600" dirty="0" smtClean="0">
                <a:latin typeface="Times New Roman" charset="0"/>
                <a:cs typeface="Times New Roman" charset="0"/>
              </a:rPr>
              <a:t> along with </a:t>
            </a:r>
            <a:r>
              <a:rPr lang="en-US" sz="3600" dirty="0" smtClean="0">
                <a:latin typeface="Times New Roman" charset="0"/>
                <a:ea typeface="Times New Roman" charset="0"/>
                <a:cs typeface="Times New Roman" charset="0"/>
              </a:rPr>
              <a:t>demographic variables in the models predicting engagement.</a:t>
            </a: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No demographic variables fell in the top three variables of importance.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Items of most importance are highlighted on the following table.</a:t>
            </a: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defTabSz="914400">
              <a:spcBef>
                <a:spcPts val="0"/>
              </a:spcBef>
              <a:spcAft>
                <a:spcPts val="0"/>
              </a:spcAft>
              <a:buClrTx/>
              <a:buSzTx/>
            </a:pPr>
            <a:r>
              <a:rPr lang="en-US" sz="3600" dirty="0" smtClean="0">
                <a:latin typeface="Times New Roman" charset="0"/>
                <a:ea typeface="Times New Roman" charset="0"/>
                <a:cs typeface="Times New Roman" charset="0"/>
              </a:rPr>
              <a:t>I then used nested model comparisons to create models that best predict 	academic engagement.</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09787483"/>
              </p:ext>
            </p:extLst>
          </p:nvPr>
        </p:nvGraphicFramePr>
        <p:xfrm>
          <a:off x="627795" y="150125"/>
          <a:ext cx="10904561" cy="6493359"/>
        </p:xfrm>
        <a:graphic>
          <a:graphicData uri="http://schemas.openxmlformats.org/drawingml/2006/table">
            <a:tbl>
              <a:tblPr firstRow="1" firstCol="1" bandRow="1">
                <a:tableStyleId>{5C22544A-7EE6-4342-B048-85BDC9FD1C3A}</a:tableStyleId>
              </a:tblPr>
              <a:tblGrid>
                <a:gridCol w="996289"/>
                <a:gridCol w="1569492"/>
                <a:gridCol w="750627"/>
                <a:gridCol w="873457"/>
                <a:gridCol w="764274"/>
                <a:gridCol w="832514"/>
                <a:gridCol w="846161"/>
                <a:gridCol w="818866"/>
                <a:gridCol w="859809"/>
                <a:gridCol w="914400"/>
                <a:gridCol w="791570"/>
                <a:gridCol w="887102"/>
              </a:tblGrid>
              <a:tr h="51825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gridSpan="2">
                  <a:txBody>
                    <a:bodyPr/>
                    <a:lstStyle/>
                    <a:p>
                      <a:pPr marL="0" marR="0" indent="0" algn="ctr">
                        <a:lnSpc>
                          <a:spcPct val="200000"/>
                        </a:lnSpc>
                        <a:spcBef>
                          <a:spcPts val="0"/>
                        </a:spcBef>
                        <a:spcAft>
                          <a:spcPts val="0"/>
                        </a:spcAft>
                      </a:pPr>
                      <a:r>
                        <a:rPr lang="en-US" sz="1600" kern="100" dirty="0">
                          <a:effectLst/>
                        </a:rPr>
                        <a:t>Academic </a:t>
                      </a:r>
                      <a:r>
                        <a:rPr lang="en-US" sz="1600" kern="100" dirty="0" err="1">
                          <a:effectLst/>
                        </a:rPr>
                        <a:t>Eng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Emotional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Participation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r>
              <a:tr h="466025">
                <a:tc>
                  <a:txBody>
                    <a:bodyPr/>
                    <a:lstStyle/>
                    <a:p>
                      <a:pPr marL="0" marR="0" indent="0">
                        <a:lnSpc>
                          <a:spcPct val="200000"/>
                        </a:lnSpc>
                        <a:spcBef>
                          <a:spcPts val="0"/>
                        </a:spcBef>
                        <a:spcAft>
                          <a:spcPts val="0"/>
                        </a:spcAft>
                      </a:pPr>
                      <a:r>
                        <a:rPr lang="en-US" sz="1600" kern="100" dirty="0">
                          <a:effectLst/>
                        </a:rPr>
                        <a:t>Variable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Importance Meas.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a:effectLst/>
                        </a:rPr>
                        <a:t>Mean</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Age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 Increase MSE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440.05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760.20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142.97</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117.82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2.57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30.56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Ethnicity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848.42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107.30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109.85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175.45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35.23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Gender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242.83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8.28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49.48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1.30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10.63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Exercise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1523.62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259.60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212.60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282.73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4.57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71.99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Sleep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1927.24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407.73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236.59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268.94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73.51</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Stress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0.71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1810.64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415.79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6.53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237.85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333.96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76.26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bl>
          </a:graphicData>
        </a:graphic>
      </p:graphicFrame>
    </p:spTree>
    <p:extLst>
      <p:ext uri="{BB962C8B-B14F-4D97-AF65-F5344CB8AC3E}">
        <p14:creationId xmlns:p14="http://schemas.microsoft.com/office/powerpoint/2010/main" val="24846127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0056222"/>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56853">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286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 </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80385">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5965440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65429037"/>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091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solidFill>
                            <a:srgbClr val="FF0000"/>
                          </a:solidFill>
                          <a:effectLst/>
                          <a:latin typeface="Times New Roman" panose="02020603050405020304" pitchFamily="18" charset="0"/>
                          <a:cs typeface="Times New Roman" panose="02020603050405020304" pitchFamily="18" charset="0"/>
                        </a:rPr>
                        <a:t>.</a:t>
                      </a:r>
                      <a:r>
                        <a:rPr lang="en-US" sz="1400" kern="100" dirty="0">
                          <a:solidFill>
                            <a:srgbClr val="FF0000"/>
                          </a:solidFill>
                          <a:effectLst/>
                          <a:latin typeface="Times New Roman" panose="02020603050405020304" pitchFamily="18" charset="0"/>
                          <a:cs typeface="Times New Roman" panose="02020603050405020304" pitchFamily="18" charset="0"/>
                        </a:rPr>
                        <a:t>155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000009***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1431">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273135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1638551"/>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9181">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7928">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0426507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2678614"/>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752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045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007*</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6629">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235946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TextBox 2"/>
          <p:cNvSpPr txBox="1"/>
          <p:nvPr/>
        </p:nvSpPr>
        <p:spPr>
          <a:xfrm>
            <a:off x="575894" y="2095500"/>
            <a:ext cx="11197006" cy="3970318"/>
          </a:xfrm>
          <a:prstGeom prst="rect">
            <a:avLst/>
          </a:prstGeom>
          <a:noFill/>
        </p:spPr>
        <p:txBody>
          <a:bodyPr wrap="square" rtlCol="0">
            <a:spAutoFit/>
          </a:bodyPr>
          <a:lstStyle/>
          <a:p>
            <a:pPr marL="342900" indent="-342900">
              <a:buFont typeface="+mj-lt"/>
              <a:buAutoNum type="arabicPeriod"/>
            </a:pPr>
            <a:r>
              <a:rPr lang="en-US" sz="2400" dirty="0" smtClean="0"/>
              <a:t>Didn’t measure sleep directly</a:t>
            </a:r>
          </a:p>
          <a:p>
            <a:pPr marL="342900" indent="-342900">
              <a:buFont typeface="+mj-lt"/>
              <a:buAutoNum type="arabicPeriod"/>
            </a:pPr>
            <a:endParaRPr lang="en-US" sz="2400" dirty="0"/>
          </a:p>
          <a:p>
            <a:pPr marL="342900" indent="-342900">
              <a:buFont typeface="+mj-lt"/>
              <a:buAutoNum type="arabicPeriod"/>
            </a:pPr>
            <a:r>
              <a:rPr lang="en-US" sz="2400" dirty="0" smtClean="0"/>
              <a:t>All self-report measures</a:t>
            </a:r>
          </a:p>
          <a:p>
            <a:pPr marL="342900" indent="-342900">
              <a:buFont typeface="+mj-lt"/>
              <a:buAutoNum type="arabicPeriod"/>
            </a:pPr>
            <a:endParaRPr lang="en-US" sz="2400" dirty="0"/>
          </a:p>
          <a:p>
            <a:pPr marL="342900" indent="-342900">
              <a:buFont typeface="+mj-lt"/>
              <a:buAutoNum type="arabicPeriod"/>
            </a:pPr>
            <a:r>
              <a:rPr lang="en-US" sz="2400" dirty="0" smtClean="0"/>
              <a:t>Didn’t have grades/GPAs</a:t>
            </a:r>
          </a:p>
          <a:p>
            <a:pPr marL="342900" indent="-342900">
              <a:buFont typeface="+mj-lt"/>
              <a:buAutoNum type="arabicPeriod"/>
            </a:pPr>
            <a:endParaRPr lang="en-US" sz="2400" dirty="0" smtClean="0"/>
          </a:p>
          <a:p>
            <a:pPr marL="342900" indent="-342900">
              <a:buFont typeface="+mj-lt"/>
              <a:buAutoNum type="arabicPeriod"/>
            </a:pPr>
            <a:r>
              <a:rPr lang="en-US" sz="2400" dirty="0" smtClean="0"/>
              <a:t>Sample population not fully random</a:t>
            </a:r>
          </a:p>
          <a:p>
            <a:pPr marL="342900" indent="-342900">
              <a:buFont typeface="+mj-lt"/>
              <a:buAutoNum type="arabicPeriod"/>
            </a:pPr>
            <a:endParaRPr lang="en-US" sz="2400" dirty="0" smtClean="0"/>
          </a:p>
          <a:p>
            <a:pPr marL="342900" indent="-342900">
              <a:buFont typeface="+mj-lt"/>
              <a:buAutoNum type="arabicPeriod"/>
            </a:pPr>
            <a:r>
              <a:rPr lang="en-US" sz="2400" dirty="0"/>
              <a:t>Old data - Exposure to electronics/screens has increased</a:t>
            </a:r>
          </a:p>
          <a:p>
            <a:pPr marL="342900" indent="-342900">
              <a:buFont typeface="+mj-lt"/>
              <a:buAutoNum type="arabicPeriod"/>
            </a:pP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42829680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Directions for Future Research</a:t>
            </a:r>
            <a:endParaRPr lang="en-US" dirty="0"/>
          </a:p>
        </p:txBody>
      </p:sp>
      <p:sp>
        <p:nvSpPr>
          <p:cNvPr id="3" name="TextBox 2"/>
          <p:cNvSpPr txBox="1"/>
          <p:nvPr/>
        </p:nvSpPr>
        <p:spPr>
          <a:xfrm>
            <a:off x="575894" y="2159000"/>
            <a:ext cx="11029616"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Blue light exposure and other effects of increased screen time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Coping Styles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Directionality of relationship between stress and sleep hygiene.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Stress and participation/interaction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9751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en-US" dirty="0"/>
          </a:p>
        </p:txBody>
      </p:sp>
      <p:sp>
        <p:nvSpPr>
          <p:cNvPr id="3" name="TextBox 2"/>
          <p:cNvSpPr txBox="1"/>
          <p:nvPr/>
        </p:nvSpPr>
        <p:spPr>
          <a:xfrm>
            <a:off x="575894" y="2641600"/>
            <a:ext cx="11209706" cy="1938992"/>
          </a:xfrm>
          <a:prstGeom prst="rect">
            <a:avLst/>
          </a:prstGeom>
          <a:noFill/>
        </p:spPr>
        <p:txBody>
          <a:bodyPr wrap="square" rtlCol="0">
            <a:spAutoFit/>
          </a:bodyPr>
          <a:lstStyle/>
          <a:p>
            <a:pPr>
              <a:spcAft>
                <a:spcPts val="1200"/>
              </a:spcAft>
            </a:pPr>
            <a:r>
              <a:rPr lang="en-US" sz="2400" dirty="0" smtClean="0"/>
              <a:t>The current </a:t>
            </a:r>
            <a:r>
              <a:rPr lang="en-US" sz="2400" dirty="0"/>
              <a:t>findings support the importance of good sleep hygiene practices for undergraduate students and underscore the need for identifying specific interventions and recommendations targeted at optimizing sleep for college students.  Additionally, these results highlight the potential benefits of improving positive sleep habits and promoting programs aimed at minimizing and addressing </a:t>
            </a:r>
            <a:r>
              <a:rPr lang="en-US" sz="2400" dirty="0" smtClean="0"/>
              <a:t>stress.</a:t>
            </a:r>
          </a:p>
        </p:txBody>
      </p:sp>
    </p:spTree>
    <p:extLst>
      <p:ext uri="{BB962C8B-B14F-4D97-AF65-F5344CB8AC3E}">
        <p14:creationId xmlns:p14="http://schemas.microsoft.com/office/powerpoint/2010/main" val="1658877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Conclusions/Discussion</a:t>
            </a:r>
            <a:endParaRPr lang="en-US" dirty="0"/>
          </a:p>
        </p:txBody>
      </p:sp>
      <p:sp>
        <p:nvSpPr>
          <p:cNvPr id="3" name="TextBox 2"/>
          <p:cNvSpPr txBox="1"/>
          <p:nvPr/>
        </p:nvSpPr>
        <p:spPr>
          <a:xfrm>
            <a:off x="575894" y="2159000"/>
            <a:ext cx="11209706" cy="4216539"/>
          </a:xfrm>
          <a:prstGeom prst="rect">
            <a:avLst/>
          </a:prstGeom>
          <a:noFill/>
        </p:spPr>
        <p:txBody>
          <a:bodyPr wrap="square" rtlCol="0">
            <a:spAutoFit/>
          </a:bodyPr>
          <a:lstStyle/>
          <a:p>
            <a:pPr>
              <a:spcAft>
                <a:spcPts val="1200"/>
              </a:spcAft>
            </a:pPr>
            <a:r>
              <a:rPr lang="en-US" dirty="0" smtClean="0">
                <a:latin typeface="Times New Roman" panose="02020603050405020304" pitchFamily="18" charset="0"/>
                <a:cs typeface="Times New Roman" panose="02020603050405020304" pitchFamily="18" charset="0"/>
              </a:rPr>
              <a:t>The results of this study indicate the potential benefit of:</a:t>
            </a:r>
            <a:endParaRPr lang="en-US" u="sng" dirty="0" smtClean="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en-US" sz="2000" u="sng" dirty="0" smtClean="0">
                <a:latin typeface="Times New Roman" panose="02020603050405020304" pitchFamily="18" charset="0"/>
                <a:cs typeface="Times New Roman" panose="02020603050405020304" pitchFamily="18" charset="0"/>
              </a:rPr>
              <a:t>Sleep education programs </a:t>
            </a:r>
            <a:r>
              <a:rPr lang="en-US" dirty="0" smtClean="0">
                <a:latin typeface="Times New Roman" panose="02020603050405020304" pitchFamily="18" charset="0"/>
                <a:cs typeface="Times New Roman" panose="02020603050405020304" pitchFamily="18" charset="0"/>
              </a:rPr>
              <a:t>– part of mental health programs at universities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Brown </a:t>
            </a: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et al., 2010; Gilbert &amp;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Weaver, 2010).</a:t>
            </a:r>
          </a:p>
          <a:p>
            <a:pPr marL="1200150" lvl="2" indent="-285750">
              <a:spcAft>
                <a:spcPts val="1200"/>
              </a:spcAft>
              <a:buFont typeface="Arial" panose="020B0604020202020204" pitchFamily="34" charset="0"/>
              <a:buChar char="•"/>
            </a:pPr>
            <a:r>
              <a:rPr lang="en-US" kern="100" dirty="0" smtClean="0">
                <a:latin typeface="Times New Roman" panose="02020603050405020304" pitchFamily="18" charset="0"/>
                <a:ea typeface="SimSun" panose="02010600030101010101" pitchFamily="2" charset="-122"/>
                <a:cs typeface="Times New Roman" panose="02020603050405020304" pitchFamily="18" charset="0"/>
              </a:rPr>
              <a:t>Look at sleep hygiene practices when providing interventions for struggling students.</a:t>
            </a: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u="sng" dirty="0" smtClean="0">
                <a:latin typeface="Times New Roman" panose="02020603050405020304" pitchFamily="18" charset="0"/>
                <a:cs typeface="Times New Roman" panose="02020603050405020304" pitchFamily="18" charset="0"/>
              </a:rPr>
              <a:t>Stress reduction methods </a:t>
            </a:r>
            <a:r>
              <a:rPr lang="en-US" dirty="0" smtClean="0">
                <a:latin typeface="Times New Roman" panose="02020603050405020304" pitchFamily="18" charset="0"/>
                <a:cs typeface="Times New Roman" panose="02020603050405020304" pitchFamily="18" charset="0"/>
              </a:rPr>
              <a:t>– meditation (mindfulness-based stress reduction) as part of mental health supports</a:t>
            </a:r>
          </a:p>
          <a:p>
            <a:pPr marL="1200150" lvl="2" indent="-285750">
              <a:buFont typeface="Arial" panose="020B0604020202020204" pitchFamily="34" charset="0"/>
              <a:buChar char="•"/>
            </a:pP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Oman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Shapiro,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Thoresen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Plante</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and Flinders (2008):</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Significant benefit on stress of a “90-min/</a:t>
            </a:r>
            <a:r>
              <a:rPr lang="en-US" dirty="0" err="1" smtClean="0">
                <a:latin typeface="Times New Roman" panose="02020603050405020304" pitchFamily="18" charset="0"/>
                <a:cs typeface="Times New Roman" panose="02020603050405020304" pitchFamily="18" charset="0"/>
              </a:rPr>
              <a:t>wk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training </a:t>
            </a:r>
            <a:r>
              <a:rPr lang="en-US" dirty="0" smtClean="0">
                <a:latin typeface="Times New Roman" panose="02020603050405020304" pitchFamily="18" charset="0"/>
                <a:cs typeface="Times New Roman" panose="02020603050405020304" pitchFamily="18" charset="0"/>
              </a:rPr>
              <a:t>program </a:t>
            </a:r>
            <a:r>
              <a:rPr lang="en-US" dirty="0">
                <a:latin typeface="Times New Roman" panose="02020603050405020304" pitchFamily="18" charset="0"/>
                <a:cs typeface="Times New Roman" panose="02020603050405020304" pitchFamily="18" charset="0"/>
              </a:rPr>
              <a:t>for college undergraduates in meditation-based stress-management </a:t>
            </a:r>
            <a:r>
              <a:rPr lang="en-US" dirty="0" smtClean="0">
                <a:latin typeface="Times New Roman" panose="02020603050405020304" pitchFamily="18" charset="0"/>
                <a:cs typeface="Times New Roman" panose="02020603050405020304" pitchFamily="18" charset="0"/>
              </a:rPr>
              <a:t>tools”</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Winbush</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Gross, and </a:t>
            </a: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Kreitzer</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(2007):</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Majority of studies “found </a:t>
            </a:r>
            <a:r>
              <a:rPr lang="en-US" dirty="0">
                <a:latin typeface="Times New Roman" panose="02020603050405020304" pitchFamily="18" charset="0"/>
                <a:cs typeface="Times New Roman" panose="02020603050405020304" pitchFamily="18" charset="0"/>
              </a:rPr>
              <a:t>that MBSR significantly improved measures of sleep quality or duration</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088085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64468</TotalTime>
  <Words>11274</Words>
  <Application>Microsoft Office PowerPoint</Application>
  <PresentationFormat>Widescreen</PresentationFormat>
  <Paragraphs>2058</Paragraphs>
  <Slides>85</Slides>
  <Notes>79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7"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Document</vt:lpstr>
      <vt:lpstr>Effects of Stress, Sleep Hygiene, and Exercise on  Academic Engagement in Undergraduate Students  </vt:lpstr>
      <vt:lpstr>Academic Engagement</vt:lpstr>
      <vt:lpstr>Academic Engagement</vt:lpstr>
      <vt:lpstr> Zepke and Leach (2010): four perspectives on school engagement in college students.</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PowerPoint Presentation</vt:lpstr>
      <vt:lpstr>PowerPoint Presentation</vt:lpstr>
      <vt:lpstr>PowerPoint Presentation</vt:lpstr>
      <vt:lpstr>PowerPoint Presentation</vt:lpstr>
      <vt:lpstr>RESULTs/discussion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PowerPoint Presentation</vt:lpstr>
      <vt:lpstr>PowerPoint Presentation</vt:lpstr>
      <vt:lpstr>PowerPoint Presentation</vt:lpstr>
      <vt:lpstr>PowerPoint Presentation</vt:lpstr>
      <vt:lpstr>Limitations</vt:lpstr>
      <vt:lpstr>Directions for Future Research</vt:lpstr>
      <vt:lpstr>Conclusions</vt:lpstr>
      <vt:lpstr>Conclusions/Discussion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377</cp:revision>
  <dcterms:modified xsi:type="dcterms:W3CDTF">2018-07-12T15:20:09Z</dcterms:modified>
</cp:coreProperties>
</file>